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3" r:id="rId18"/>
    <p:sldId id="272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269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F662-3CB9-45BD-94C7-9D0A82191759}" type="datetimeFigureOut">
              <a:rPr lang="ru-RU" smtClean="0"/>
              <a:pPr/>
              <a:t>20.08.2021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44D70-DC25-4389-B5C9-A17719935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ro23.ru/metodicheskie-rekomendacii-dlya-oo-krasnodarskogo-kraya-o-prepodavanii-uchebnyh-predmetov-v-2021-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Рабочая программа учителя как часть </a:t>
            </a:r>
            <a:br>
              <a:rPr lang="ru-RU" sz="3200" dirty="0" smtClean="0"/>
            </a:br>
            <a:r>
              <a:rPr lang="ru-RU" sz="3200" dirty="0" smtClean="0"/>
              <a:t>ООП школы. </a:t>
            </a:r>
            <a:br>
              <a:rPr lang="ru-RU" sz="3200" dirty="0" smtClean="0"/>
            </a:br>
            <a:r>
              <a:rPr lang="ru-RU" sz="3200" dirty="0" smtClean="0"/>
              <a:t>Муниципальная стратегия методической работы на 2021-2022 учебный год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07854"/>
            <a:ext cx="6400800" cy="72008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20 августа 2021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55526"/>
          </a:xfrm>
          <a:prstGeom prst="rect">
            <a:avLst/>
          </a:prstGeom>
          <a:blipFill dpi="0" rotWithShape="1">
            <a:blip r:embed="rId3" cstate="print">
              <a:alphaModFix amt="4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4587974"/>
            <a:ext cx="9144000" cy="555526"/>
          </a:xfrm>
          <a:prstGeom prst="rect">
            <a:avLst/>
          </a:prstGeom>
          <a:blipFill dpi="0" rotWithShape="1">
            <a:blip r:embed="rId3" cstate="print">
              <a:alphaModFix amt="6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Проект «Самбо в школу»</a:t>
            </a:r>
            <a:br>
              <a:rPr lang="ru-RU" sz="3200" dirty="0" smtClean="0"/>
            </a:br>
            <a:r>
              <a:rPr lang="ru-RU" sz="3200" dirty="0" smtClean="0"/>
              <a:t>(реализуют школы №№3, 5, 6, 7, 8, 10, 13, 14, 15, 17, 18, 19, 21, 22, 23, 27)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635646"/>
            <a:ext cx="8784976" cy="3240360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Приказом </a:t>
            </a:r>
            <a:r>
              <a:rPr lang="ru-RU" sz="2400" dirty="0" err="1" smtClean="0"/>
              <a:t>МОНиМП</a:t>
            </a:r>
            <a:r>
              <a:rPr lang="ru-RU" sz="2400" dirty="0" smtClean="0"/>
              <a:t> КК от 10.06.2021 № 1930 «О реализации Всероссийского проекта «Самбо в школу в 2021-2022 </a:t>
            </a:r>
            <a:r>
              <a:rPr lang="ru-RU" sz="2400" dirty="0" err="1" smtClean="0"/>
              <a:t>уч.г</a:t>
            </a:r>
            <a:r>
              <a:rPr lang="ru-RU" sz="2400" dirty="0" smtClean="0"/>
              <a:t>.» руководителям общеобразовательных организаций рекомендовано обеспечить реализацию проекта в рамках 3-го урока учебного предмета «Физическая культура» (в качестве обязательной формы реализации проекта), а также через внеурочную деятельность и дополнительное образование.</a:t>
            </a:r>
          </a:p>
          <a:p>
            <a:r>
              <a:rPr lang="ru-RU" sz="2400" dirty="0" smtClean="0"/>
              <a:t>Школы, внедряющие самбо, должны внести изменения во все разделы рабочих программ: дополнить планируемые результаты, дополнить содержание модулем «Самбо», дополнить тематическое планирование соответствующими блоками.</a:t>
            </a:r>
          </a:p>
          <a:p>
            <a:r>
              <a:rPr lang="ru-RU" sz="2400" dirty="0" smtClean="0"/>
              <a:t>Примерная программа модуля разработана </a:t>
            </a:r>
            <a:r>
              <a:rPr lang="ru-RU" sz="2400" dirty="0" err="1" smtClean="0"/>
              <a:t>МОНиМП</a:t>
            </a:r>
            <a:r>
              <a:rPr lang="ru-RU" sz="2400" dirty="0" smtClean="0"/>
              <a:t> КК и ГБОУ ИРО КК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Autofit/>
          </a:bodyPr>
          <a:lstStyle/>
          <a:p>
            <a:r>
              <a:rPr lang="ru-RU" sz="3200" dirty="0" smtClean="0"/>
              <a:t>Единая методическая тема на 2021-2022 учебный год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419622"/>
            <a:ext cx="8784976" cy="3528392"/>
          </a:xfrm>
        </p:spPr>
        <p:txBody>
          <a:bodyPr>
            <a:normAutofit lnSpcReduction="10000"/>
          </a:bodyPr>
          <a:lstStyle/>
          <a:p>
            <a:r>
              <a:rPr lang="ru-RU" sz="1900" dirty="0" smtClean="0"/>
              <a:t>«Повышение эффективности образовательной деятельности посредством индивидуализации образования, применения современных образовательных технологий, создания цифровой образовательной среды, непрерывного совершенствования профессионального уровня и педагогического мастерства педагога»</a:t>
            </a:r>
          </a:p>
          <a:p>
            <a:pPr algn="ctr">
              <a:buNone/>
            </a:pPr>
            <a:r>
              <a:rPr lang="ru-RU" dirty="0" smtClean="0"/>
              <a:t>Методические рекомендации ИРО на 2021-2022 учебный год</a:t>
            </a:r>
          </a:p>
          <a:p>
            <a:r>
              <a:rPr lang="en-US" sz="2400" dirty="0" smtClean="0">
                <a:hlinkClick r:id="rId3"/>
              </a:rPr>
              <a:t>http://iro23.ru/metodicheskie-rekomendacii-dlya-oo-krasnodarskogo-kraya-o-prepodavanii-uchebnyh-predmetov-v-2021-0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Сквозные темы в заседаниях РМО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059582"/>
            <a:ext cx="8784976" cy="388843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000" u="sng" dirty="0" smtClean="0"/>
              <a:t>Август</a:t>
            </a:r>
            <a:r>
              <a:rPr lang="ru-RU" sz="2000" dirty="0" smtClean="0"/>
              <a:t> – изменения во ФГОС, рабочие программы, методические рекомендации ИРО, анализ работы РМО за 2020-2021 </a:t>
            </a:r>
            <a:r>
              <a:rPr lang="ru-RU" sz="2000" dirty="0" err="1" smtClean="0"/>
              <a:t>уч.г</a:t>
            </a:r>
            <a:r>
              <a:rPr lang="ru-RU" sz="2000" dirty="0" smtClean="0"/>
              <a:t>., анализ ГИА</a:t>
            </a:r>
          </a:p>
          <a:p>
            <a:pPr lvl="0"/>
            <a:r>
              <a:rPr lang="ru-RU" sz="2000" u="sng" dirty="0" smtClean="0"/>
              <a:t>Октябрь</a:t>
            </a:r>
            <a:r>
              <a:rPr lang="ru-RU" sz="2000" dirty="0" smtClean="0"/>
              <a:t> – одарённые дети </a:t>
            </a:r>
            <a:r>
              <a:rPr lang="en-US" sz="2000" dirty="0" smtClean="0"/>
              <a:t>(ИОМ </a:t>
            </a:r>
            <a:r>
              <a:rPr lang="en-US" sz="2000" dirty="0" err="1" smtClean="0"/>
              <a:t>обучающихся</a:t>
            </a:r>
            <a:r>
              <a:rPr lang="ru-RU" sz="2000" smtClean="0"/>
              <a:t>, </a:t>
            </a:r>
            <a:r>
              <a:rPr lang="en-US" sz="2000" smtClean="0"/>
              <a:t>оценивание</a:t>
            </a:r>
            <a:r>
              <a:rPr lang="en-US" sz="2000" dirty="0" smtClean="0"/>
              <a:t> </a:t>
            </a:r>
            <a:r>
              <a:rPr lang="en-US" sz="2000" dirty="0" err="1" smtClean="0"/>
              <a:t>заданий</a:t>
            </a:r>
            <a:r>
              <a:rPr lang="en-US" sz="2000" dirty="0" smtClean="0"/>
              <a:t> </a:t>
            </a:r>
            <a:r>
              <a:rPr lang="en-US" sz="2000" dirty="0" err="1" smtClean="0"/>
              <a:t>школьного</a:t>
            </a:r>
            <a:r>
              <a:rPr lang="en-US" sz="2000" dirty="0" smtClean="0"/>
              <a:t> </a:t>
            </a:r>
            <a:r>
              <a:rPr lang="en-US" sz="2000" dirty="0" err="1" smtClean="0"/>
              <a:t>этапа</a:t>
            </a:r>
            <a:r>
              <a:rPr lang="en-US" sz="2000" dirty="0" smtClean="0"/>
              <a:t> ВСОШ, </a:t>
            </a:r>
            <a:r>
              <a:rPr lang="en-US" sz="2000" dirty="0" err="1" smtClean="0"/>
              <a:t>выявление</a:t>
            </a:r>
            <a:r>
              <a:rPr lang="en-US" sz="2000" dirty="0" smtClean="0"/>
              <a:t> и </a:t>
            </a:r>
            <a:r>
              <a:rPr lang="en-US" sz="2000" dirty="0" err="1" smtClean="0"/>
              <a:t>развитие</a:t>
            </a:r>
            <a:r>
              <a:rPr lang="en-US" sz="2000" dirty="0" smtClean="0"/>
              <a:t> </a:t>
            </a:r>
            <a:r>
              <a:rPr lang="en-US" sz="2000" dirty="0" err="1" smtClean="0"/>
              <a:t>детской</a:t>
            </a:r>
            <a:r>
              <a:rPr lang="en-US" sz="2000" dirty="0" smtClean="0"/>
              <a:t> </a:t>
            </a:r>
            <a:r>
              <a:rPr lang="en-US" sz="2000" dirty="0" err="1" smtClean="0"/>
              <a:t>одаренности</a:t>
            </a:r>
            <a:r>
              <a:rPr lang="en-US" sz="2000" dirty="0" smtClean="0"/>
              <a:t>, </a:t>
            </a:r>
            <a:r>
              <a:rPr lang="en-US" sz="2000" dirty="0" err="1" smtClean="0"/>
              <a:t>решение</a:t>
            </a:r>
            <a:r>
              <a:rPr lang="en-US" sz="2000" dirty="0" smtClean="0"/>
              <a:t> </a:t>
            </a:r>
            <a:r>
              <a:rPr lang="en-US" sz="2000" dirty="0" err="1" smtClean="0"/>
              <a:t>отдельных</a:t>
            </a:r>
            <a:r>
              <a:rPr lang="en-US" sz="2000" dirty="0" smtClean="0"/>
              <a:t> </a:t>
            </a:r>
            <a:r>
              <a:rPr lang="en-US" sz="2000" dirty="0" err="1" smtClean="0"/>
              <a:t>типов</a:t>
            </a:r>
            <a:r>
              <a:rPr lang="en-US" sz="2000" dirty="0" smtClean="0"/>
              <a:t> </a:t>
            </a:r>
            <a:r>
              <a:rPr lang="en-US" sz="2000" dirty="0" err="1" smtClean="0"/>
              <a:t>олимпиадных</a:t>
            </a:r>
            <a:r>
              <a:rPr lang="en-US" sz="2000" dirty="0" smtClean="0"/>
              <a:t> </a:t>
            </a:r>
            <a:r>
              <a:rPr lang="en-US" sz="2000" dirty="0" err="1" smtClean="0"/>
              <a:t>заданий</a:t>
            </a:r>
            <a:r>
              <a:rPr lang="en-US" sz="2000" dirty="0" smtClean="0"/>
              <a:t>, </a:t>
            </a:r>
            <a:r>
              <a:rPr lang="en-US" sz="2000" dirty="0" err="1" smtClean="0"/>
              <a:t>проекты</a:t>
            </a:r>
            <a:r>
              <a:rPr lang="en-US" sz="2000" dirty="0" smtClean="0"/>
              <a:t> и </a:t>
            </a:r>
            <a:r>
              <a:rPr lang="en-US" sz="2000" dirty="0" err="1" smtClean="0"/>
              <a:t>исследования</a:t>
            </a:r>
            <a:r>
              <a:rPr lang="en-US" sz="2000" dirty="0" smtClean="0"/>
              <a:t> </a:t>
            </a:r>
            <a:r>
              <a:rPr lang="en-US" sz="2000" dirty="0" err="1" smtClean="0"/>
              <a:t>как</a:t>
            </a:r>
            <a:r>
              <a:rPr lang="en-US" sz="2000" dirty="0" smtClean="0"/>
              <a:t> </a:t>
            </a:r>
            <a:r>
              <a:rPr lang="en-US" sz="2000" dirty="0" err="1" smtClean="0"/>
              <a:t>инструмент</a:t>
            </a:r>
            <a:r>
              <a:rPr lang="en-US" sz="2000" dirty="0" smtClean="0"/>
              <a:t> </a:t>
            </a:r>
            <a:r>
              <a:rPr lang="en-US" sz="2000" dirty="0" err="1" smtClean="0"/>
              <a:t>развития</a:t>
            </a:r>
            <a:r>
              <a:rPr lang="en-US" sz="2000" dirty="0" smtClean="0"/>
              <a:t> </a:t>
            </a:r>
            <a:r>
              <a:rPr lang="en-US" sz="2000" dirty="0" err="1" smtClean="0"/>
              <a:t>одаренности</a:t>
            </a:r>
            <a:r>
              <a:rPr lang="en-US" sz="2000" dirty="0" smtClean="0"/>
              <a:t>)</a:t>
            </a:r>
            <a:r>
              <a:rPr lang="ru-RU" sz="2000" dirty="0" smtClean="0"/>
              <a:t>, </a:t>
            </a:r>
            <a:r>
              <a:rPr lang="en-US" sz="2000" dirty="0" err="1" smtClean="0"/>
              <a:t>формирующее</a:t>
            </a:r>
            <a:r>
              <a:rPr lang="en-US" sz="2000" dirty="0" smtClean="0"/>
              <a:t> </a:t>
            </a:r>
            <a:r>
              <a:rPr lang="en-US" sz="2000" dirty="0" err="1" smtClean="0"/>
              <a:t>оценивание</a:t>
            </a:r>
            <a:endParaRPr lang="ru-RU" sz="2000" dirty="0" smtClean="0"/>
          </a:p>
          <a:p>
            <a:pPr lvl="0"/>
            <a:r>
              <a:rPr lang="ru-RU" sz="2000" u="sng" dirty="0" smtClean="0"/>
              <a:t>Январь</a:t>
            </a:r>
            <a:r>
              <a:rPr lang="ru-RU" sz="2000" dirty="0" smtClean="0"/>
              <a:t> - </a:t>
            </a:r>
            <a:r>
              <a:rPr lang="en-US" sz="2000" dirty="0" smtClean="0"/>
              <a:t> soft skills , ИКТ-</a:t>
            </a:r>
            <a:r>
              <a:rPr lang="en-US" sz="2000" dirty="0" err="1" smtClean="0"/>
              <a:t>компетентность</a:t>
            </a:r>
            <a:r>
              <a:rPr lang="ru-RU" sz="2000" dirty="0" smtClean="0"/>
              <a:t> педагогов и обучающихся</a:t>
            </a:r>
            <a:r>
              <a:rPr lang="en-US" sz="2000" dirty="0" smtClean="0"/>
              <a:t>,</a:t>
            </a:r>
            <a:r>
              <a:rPr lang="ru-RU" sz="2000" dirty="0" smtClean="0"/>
              <a:t> </a:t>
            </a:r>
            <a:r>
              <a:rPr lang="en-US" sz="2000" dirty="0" err="1" smtClean="0"/>
              <a:t>профориентация</a:t>
            </a:r>
            <a:r>
              <a:rPr lang="ru-RU" sz="2000" dirty="0" smtClean="0"/>
              <a:t> (</a:t>
            </a:r>
            <a:r>
              <a:rPr lang="ru-RU" sz="2000" dirty="0" err="1" smtClean="0"/>
              <a:t>предпрофессиональные</a:t>
            </a:r>
            <a:r>
              <a:rPr lang="ru-RU" sz="2000" dirty="0" smtClean="0"/>
              <a:t> пробы в рамках учебных предметов и внеурочной деятельности), индивидуальные проекты выпускников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 lvl="0"/>
            <a:r>
              <a:rPr lang="ru-RU" sz="2000" u="sng" dirty="0" smtClean="0"/>
              <a:t>Март</a:t>
            </a:r>
            <a:r>
              <a:rPr lang="ru-RU" sz="2000" dirty="0" smtClean="0"/>
              <a:t> – </a:t>
            </a:r>
            <a:r>
              <a:rPr lang="ru-RU" sz="2000" dirty="0" err="1" smtClean="0"/>
              <a:t>тьюторство</a:t>
            </a:r>
            <a:r>
              <a:rPr lang="ru-RU" sz="2000" dirty="0" smtClean="0"/>
              <a:t>, </a:t>
            </a:r>
            <a:r>
              <a:rPr lang="en-US" sz="2000" dirty="0" err="1" smtClean="0"/>
              <a:t>наставничество</a:t>
            </a:r>
            <a:r>
              <a:rPr lang="ru-RU" sz="2000" dirty="0" smtClean="0"/>
              <a:t> (модели: «учитель-учитель», «учитель-ученик», «ученик-ученик»)</a:t>
            </a:r>
            <a:r>
              <a:rPr lang="en-US" sz="2000" dirty="0" smtClean="0"/>
              <a:t>,</a:t>
            </a:r>
            <a:r>
              <a:rPr lang="ru-RU" sz="2000" dirty="0" smtClean="0"/>
              <a:t> </a:t>
            </a:r>
            <a:r>
              <a:rPr lang="en-US" sz="2000" dirty="0" err="1" smtClean="0"/>
              <a:t>инклюзивное</a:t>
            </a:r>
            <a:r>
              <a:rPr lang="en-US" sz="2000" dirty="0" smtClean="0"/>
              <a:t> </a:t>
            </a:r>
            <a:r>
              <a:rPr lang="en-US" sz="2000" dirty="0" err="1" smtClean="0"/>
              <a:t>образование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>
            <a:noAutofit/>
          </a:bodyPr>
          <a:lstStyle/>
          <a:p>
            <a:r>
              <a:rPr lang="ru-RU" sz="3200" dirty="0" smtClean="0"/>
              <a:t>Тематические и </a:t>
            </a:r>
            <a:r>
              <a:rPr lang="ru-RU" sz="3200" dirty="0" err="1" smtClean="0"/>
              <a:t>метапредметные</a:t>
            </a:r>
            <a:r>
              <a:rPr lang="ru-RU" sz="3200" dirty="0" smtClean="0"/>
              <a:t> недели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059582"/>
            <a:ext cx="8784976" cy="39604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sz="2000" u="sng" dirty="0" smtClean="0"/>
              <a:t>Октябрь</a:t>
            </a:r>
            <a:r>
              <a:rPr lang="ru-RU" sz="2000" dirty="0" smtClean="0"/>
              <a:t> - неделя проектной и исследовательской деятельности «Проектируем будущее» </a:t>
            </a:r>
          </a:p>
          <a:p>
            <a:pPr lvl="0"/>
            <a:r>
              <a:rPr lang="ru-RU" sz="2000" u="sng" dirty="0" smtClean="0"/>
              <a:t>Октябрь</a:t>
            </a:r>
            <a:r>
              <a:rPr lang="ru-RU" sz="2000" dirty="0" smtClean="0"/>
              <a:t> – месячник школьных библиотек</a:t>
            </a:r>
          </a:p>
          <a:p>
            <a:pPr lvl="0"/>
            <a:r>
              <a:rPr lang="ru-RU" sz="2000" u="sng" dirty="0" smtClean="0"/>
              <a:t>Ноябрь</a:t>
            </a:r>
            <a:r>
              <a:rPr lang="ru-RU" sz="2000" dirty="0" smtClean="0"/>
              <a:t> – неделя математической грамотности</a:t>
            </a:r>
          </a:p>
          <a:p>
            <a:pPr lvl="0"/>
            <a:r>
              <a:rPr lang="ru-RU" sz="2000" u="sng" dirty="0" smtClean="0"/>
              <a:t>Ноябрь</a:t>
            </a:r>
            <a:r>
              <a:rPr lang="ru-RU" sz="2000" dirty="0" smtClean="0"/>
              <a:t> – тематическая неделя «Пишем на «5»</a:t>
            </a:r>
          </a:p>
          <a:p>
            <a:pPr lvl="0"/>
            <a:r>
              <a:rPr lang="ru-RU" sz="2000" u="sng" dirty="0" smtClean="0"/>
              <a:t>Ноябрь</a:t>
            </a:r>
            <a:r>
              <a:rPr lang="ru-RU" sz="2000" dirty="0" smtClean="0"/>
              <a:t> – неделя преемственности НОО и ДОО</a:t>
            </a:r>
          </a:p>
          <a:p>
            <a:pPr lvl="0"/>
            <a:r>
              <a:rPr lang="ru-RU" sz="2000" u="sng" dirty="0" smtClean="0"/>
              <a:t>Декабрь</a:t>
            </a:r>
            <a:r>
              <a:rPr lang="ru-RU" sz="2000" dirty="0" smtClean="0"/>
              <a:t> – неделя естественнонаучной грамотности</a:t>
            </a:r>
          </a:p>
          <a:p>
            <a:pPr lvl="0"/>
            <a:r>
              <a:rPr lang="ru-RU" sz="2000" u="sng" dirty="0" smtClean="0"/>
              <a:t>Январь</a:t>
            </a:r>
            <a:r>
              <a:rPr lang="ru-RU" sz="2000" dirty="0" smtClean="0"/>
              <a:t> – тематическая неделя «Говорим на «5»</a:t>
            </a:r>
          </a:p>
          <a:p>
            <a:pPr lvl="0"/>
            <a:r>
              <a:rPr lang="ru-RU" sz="2000" u="sng" dirty="0" smtClean="0"/>
              <a:t>Февраль</a:t>
            </a:r>
            <a:r>
              <a:rPr lang="ru-RU" sz="2000" dirty="0" smtClean="0"/>
              <a:t> – методическая неделя для учителей 1-х классов «Методы и формы внеурочной деятельности для организации эффективной воспитательной работы со школьниками в условиях цифровой образовательной среды»</a:t>
            </a:r>
          </a:p>
          <a:p>
            <a:pPr lvl="0"/>
            <a:r>
              <a:rPr lang="ru-RU" sz="2000" u="sng" dirty="0" smtClean="0"/>
              <a:t>Март</a:t>
            </a:r>
            <a:r>
              <a:rPr lang="ru-RU" sz="2000" dirty="0" smtClean="0"/>
              <a:t> – неделя молодых специалистов</a:t>
            </a:r>
          </a:p>
          <a:p>
            <a:pPr lvl="0"/>
            <a:r>
              <a:rPr lang="ru-RU" sz="2000" u="sng" dirty="0" smtClean="0"/>
              <a:t>Март</a:t>
            </a:r>
            <a:r>
              <a:rPr lang="ru-RU" sz="2000" dirty="0" smtClean="0"/>
              <a:t> – тематическая неделя ОПК и ОРКСЭ</a:t>
            </a:r>
          </a:p>
          <a:p>
            <a:pPr lvl="0"/>
            <a:r>
              <a:rPr lang="ru-RU" sz="2000" u="sng" dirty="0" smtClean="0"/>
              <a:t>Март</a:t>
            </a:r>
            <a:r>
              <a:rPr lang="ru-RU" sz="2000" dirty="0" smtClean="0"/>
              <a:t> – неделя детской книги</a:t>
            </a:r>
          </a:p>
          <a:p>
            <a:pPr lvl="0"/>
            <a:r>
              <a:rPr lang="ru-RU" sz="2000" u="sng" dirty="0" smtClean="0"/>
              <a:t>Апрель</a:t>
            </a:r>
            <a:r>
              <a:rPr lang="ru-RU" sz="2000" dirty="0" smtClean="0"/>
              <a:t> – неделя читательской грамотности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>
            <a:noAutofit/>
          </a:bodyPr>
          <a:lstStyle/>
          <a:p>
            <a:r>
              <a:rPr lang="ru-RU" sz="3200" dirty="0" smtClean="0"/>
              <a:t>Фестивали, конференции, конкурсы для педагогов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203598"/>
            <a:ext cx="8784976" cy="3939902"/>
          </a:xfrm>
        </p:spPr>
        <p:txBody>
          <a:bodyPr>
            <a:normAutofit/>
          </a:bodyPr>
          <a:lstStyle/>
          <a:p>
            <a:pPr lvl="0"/>
            <a:r>
              <a:rPr lang="ru-RU" sz="1800" u="sng" dirty="0" smtClean="0"/>
              <a:t>Сентябрь </a:t>
            </a:r>
            <a:r>
              <a:rPr lang="ru-RU" sz="1800" dirty="0" smtClean="0"/>
              <a:t>– Фестиваль «Цифровая образовательная среда: новые компетенции педагога»</a:t>
            </a:r>
          </a:p>
          <a:p>
            <a:pPr lvl="0"/>
            <a:r>
              <a:rPr lang="ru-RU" sz="1800" u="sng" dirty="0" smtClean="0"/>
              <a:t>Октябрь</a:t>
            </a:r>
            <a:r>
              <a:rPr lang="ru-RU" sz="1800" dirty="0" smtClean="0"/>
              <a:t> – конференция «Организация проектной и исследовательской деятельности обучающихся. Выявление и развитие детской одарённости»</a:t>
            </a:r>
          </a:p>
          <a:p>
            <a:pPr lvl="0"/>
            <a:r>
              <a:rPr lang="ru-RU" sz="1800" u="sng" dirty="0" smtClean="0"/>
              <a:t>Сентябрь-октябрь</a:t>
            </a:r>
            <a:r>
              <a:rPr lang="ru-RU" sz="1800" dirty="0" smtClean="0"/>
              <a:t> – конкурс «Лучший школьный библиотекарь </a:t>
            </a:r>
            <a:r>
              <a:rPr lang="ru-RU" sz="1800" dirty="0" err="1" smtClean="0"/>
              <a:t>Ейского</a:t>
            </a:r>
            <a:r>
              <a:rPr lang="ru-RU" sz="1800" dirty="0" smtClean="0"/>
              <a:t> района»</a:t>
            </a:r>
          </a:p>
          <a:p>
            <a:pPr lvl="0"/>
            <a:r>
              <a:rPr lang="ru-RU" sz="1800" u="sng" dirty="0" smtClean="0"/>
              <a:t>Октябрь-декабрь</a:t>
            </a:r>
            <a:r>
              <a:rPr lang="ru-RU" sz="1800" dirty="0" smtClean="0"/>
              <a:t> – конкурс «Образование в </a:t>
            </a:r>
            <a:r>
              <a:rPr lang="ru-RU" sz="1800" dirty="0" err="1" smtClean="0"/>
              <a:t>медиапространстве</a:t>
            </a:r>
            <a:r>
              <a:rPr lang="ru-RU" sz="1800" dirty="0" smtClean="0"/>
              <a:t>»</a:t>
            </a:r>
          </a:p>
          <a:p>
            <a:pPr lvl="0"/>
            <a:r>
              <a:rPr lang="ru-RU" sz="1800" u="sng" dirty="0" smtClean="0"/>
              <a:t>Октябрь-январь</a:t>
            </a:r>
            <a:r>
              <a:rPr lang="ru-RU" sz="1800" dirty="0" smtClean="0"/>
              <a:t> – конкурс «Проектная задача»</a:t>
            </a:r>
          </a:p>
          <a:p>
            <a:pPr lvl="0"/>
            <a:r>
              <a:rPr lang="ru-RU" sz="1800" u="sng" dirty="0" smtClean="0"/>
              <a:t>Декабрь-январь</a:t>
            </a:r>
            <a:r>
              <a:rPr lang="ru-RU" sz="1800" dirty="0" smtClean="0"/>
              <a:t> – конкурс «Учитель года»</a:t>
            </a:r>
          </a:p>
          <a:p>
            <a:pPr lvl="0"/>
            <a:r>
              <a:rPr lang="ru-RU" sz="1800" u="sng" dirty="0" smtClean="0"/>
              <a:t>Январь-февраль</a:t>
            </a:r>
            <a:r>
              <a:rPr lang="ru-RU" sz="1800" dirty="0" smtClean="0"/>
              <a:t> – конкурс «Директор года»</a:t>
            </a:r>
          </a:p>
          <a:p>
            <a:pPr lvl="0"/>
            <a:r>
              <a:rPr lang="ru-RU" sz="1800" u="sng" dirty="0" smtClean="0"/>
              <a:t>Март</a:t>
            </a:r>
            <a:r>
              <a:rPr lang="ru-RU" sz="1800" dirty="0" smtClean="0"/>
              <a:t> – конкурс «</a:t>
            </a:r>
            <a:r>
              <a:rPr lang="ru-RU" sz="1800" dirty="0" err="1" smtClean="0"/>
              <a:t>Педагого-психолог</a:t>
            </a:r>
            <a:r>
              <a:rPr lang="ru-RU" sz="1800" dirty="0" smtClean="0"/>
              <a:t> года»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Дистанционные стажировки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059582"/>
            <a:ext cx="8784976" cy="3960440"/>
          </a:xfrm>
        </p:spPr>
        <p:txBody>
          <a:bodyPr>
            <a:normAutofit/>
          </a:bodyPr>
          <a:lstStyle/>
          <a:p>
            <a:pPr lvl="0"/>
            <a:r>
              <a:rPr lang="ru-RU" sz="2400" u="sng" dirty="0" smtClean="0"/>
              <a:t>Октябрь – декабрь </a:t>
            </a:r>
            <a:r>
              <a:rPr lang="ru-RU" sz="2400" dirty="0" smtClean="0"/>
              <a:t>- дистанционный курс на платформе </a:t>
            </a:r>
            <a:r>
              <a:rPr lang="ru-RU" sz="2400" dirty="0" err="1" smtClean="0"/>
              <a:t>Google</a:t>
            </a:r>
            <a:r>
              <a:rPr lang="ru-RU" sz="2400" dirty="0" smtClean="0"/>
              <a:t> </a:t>
            </a:r>
            <a:r>
              <a:rPr lang="ru-RU" sz="2400" dirty="0" err="1" smtClean="0"/>
              <a:t>Classroom</a:t>
            </a:r>
            <a:r>
              <a:rPr lang="ru-RU" sz="2400" dirty="0" smtClean="0"/>
              <a:t> «Работа в табличном редакторе MS </a:t>
            </a:r>
            <a:r>
              <a:rPr lang="ru-RU" sz="2400" dirty="0" err="1" smtClean="0"/>
              <a:t>Excel</a:t>
            </a:r>
            <a:r>
              <a:rPr lang="ru-RU" sz="2400" dirty="0" smtClean="0"/>
              <a:t>"</a:t>
            </a:r>
          </a:p>
          <a:p>
            <a:pPr lvl="0"/>
            <a:r>
              <a:rPr lang="ru-RU" sz="2400" u="sng" dirty="0" smtClean="0"/>
              <a:t>Сентябрь – декабрь </a:t>
            </a:r>
            <a:r>
              <a:rPr lang="ru-RU" sz="2400" dirty="0" smtClean="0"/>
              <a:t>- дистанционный курс на платформе </a:t>
            </a:r>
            <a:r>
              <a:rPr lang="ru-RU" sz="2400" dirty="0" err="1" smtClean="0"/>
              <a:t>Google</a:t>
            </a:r>
            <a:r>
              <a:rPr lang="ru-RU" sz="2400" dirty="0" smtClean="0"/>
              <a:t> </a:t>
            </a:r>
            <a:r>
              <a:rPr lang="ru-RU" sz="2400" dirty="0" err="1" smtClean="0"/>
              <a:t>Classroom</a:t>
            </a:r>
            <a:r>
              <a:rPr lang="ru-RU" sz="2400" dirty="0" smtClean="0"/>
              <a:t> «Проект и проектное мышление»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Инновационная деятельность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059582"/>
            <a:ext cx="8784976" cy="3960440"/>
          </a:xfrm>
        </p:spPr>
        <p:txBody>
          <a:bodyPr>
            <a:normAutofit/>
          </a:bodyPr>
          <a:lstStyle/>
          <a:p>
            <a:pPr lvl="0"/>
            <a:r>
              <a:rPr lang="ru-RU" sz="2400" u="sng" dirty="0" smtClean="0"/>
              <a:t>До 1 сентября </a:t>
            </a:r>
            <a:r>
              <a:rPr lang="ru-RU" sz="2400" dirty="0" smtClean="0"/>
              <a:t>– приём заявок на присвоение статуса муниципальной инновационной или </a:t>
            </a:r>
            <a:r>
              <a:rPr lang="ru-RU" sz="2400" dirty="0" err="1" smtClean="0"/>
              <a:t>стажировочной</a:t>
            </a:r>
            <a:r>
              <a:rPr lang="ru-RU" sz="2400" dirty="0" smtClean="0"/>
              <a:t> площадки</a:t>
            </a:r>
          </a:p>
          <a:p>
            <a:pPr lvl="0"/>
            <a:r>
              <a:rPr lang="ru-RU" sz="2400" u="sng" dirty="0" smtClean="0"/>
              <a:t>23-24 сентября</a:t>
            </a:r>
            <a:r>
              <a:rPr lang="ru-RU" sz="2400" dirty="0" smtClean="0"/>
              <a:t> – заседание координационного совета по инновационной деятельности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Методический совет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059582"/>
            <a:ext cx="8784976" cy="396044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sz="2400" u="sng" dirty="0" smtClean="0"/>
              <a:t>Сентябрь</a:t>
            </a:r>
            <a:r>
              <a:rPr lang="ru-RU" sz="2400" dirty="0" smtClean="0"/>
              <a:t>- рассмотрение примерного положения о рабочей программе</a:t>
            </a:r>
          </a:p>
          <a:p>
            <a:pPr lvl="0"/>
            <a:r>
              <a:rPr lang="ru-RU" sz="2400" u="sng" dirty="0" smtClean="0"/>
              <a:t>Ноябрь</a:t>
            </a:r>
            <a:r>
              <a:rPr lang="ru-RU" sz="2400" dirty="0" smtClean="0"/>
              <a:t> – представление опыта работы образовательных организаций по созданию краткосрочных обучающих программ для педагогов с использованием систем дистанционного образования</a:t>
            </a:r>
          </a:p>
          <a:p>
            <a:pPr lvl="0"/>
            <a:r>
              <a:rPr lang="ru-RU" sz="2400" u="sng" dirty="0" smtClean="0"/>
              <a:t>Январь </a:t>
            </a:r>
            <a:r>
              <a:rPr lang="ru-RU" sz="2400" dirty="0" smtClean="0"/>
              <a:t>- представление опыта работы образовательных организаций по созданию программ внеурочной деятельности и дополнительного образования, реализуемых с использованием платформ дистанционного обучения, представление опыта проведения </a:t>
            </a:r>
            <a:r>
              <a:rPr lang="ru-RU" sz="2400" dirty="0" err="1" smtClean="0"/>
              <a:t>профориентационных</a:t>
            </a:r>
            <a:r>
              <a:rPr lang="ru-RU" sz="2400" dirty="0" smtClean="0"/>
              <a:t> мероприятий с привлечением внешних партнеров, сетевое взаимодействие с вузами, </a:t>
            </a:r>
            <a:r>
              <a:rPr lang="ru-RU" sz="2400" dirty="0" err="1" smtClean="0"/>
              <a:t>сузами</a:t>
            </a:r>
            <a:r>
              <a:rPr lang="ru-RU" sz="2400" dirty="0" smtClean="0"/>
              <a:t>, предприятиями и др. организациями. </a:t>
            </a:r>
            <a:endParaRPr lang="ru-RU" sz="2400" u="sng" dirty="0" smtClean="0"/>
          </a:p>
          <a:p>
            <a:pPr lvl="0"/>
            <a:r>
              <a:rPr lang="ru-RU" sz="2400" u="sng" dirty="0" smtClean="0"/>
              <a:t>Март</a:t>
            </a:r>
            <a:r>
              <a:rPr lang="ru-RU" sz="2400" dirty="0" smtClean="0"/>
              <a:t> – представление опыта работы образовательных организаций по реализации моделей наставничества: «учитель-учитель», «учитель-ученик», «ученик-ученик»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8229600" cy="857250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Образовательные события, конкурсы для обучающихся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79512" y="1347614"/>
            <a:ext cx="8964488" cy="3672408"/>
          </a:xfrm>
        </p:spPr>
        <p:txBody>
          <a:bodyPr>
            <a:normAutofit/>
          </a:bodyPr>
          <a:lstStyle/>
          <a:p>
            <a:pPr lvl="0"/>
            <a:r>
              <a:rPr lang="ru-RU" sz="2000" u="sng" dirty="0" smtClean="0"/>
              <a:t>Сентябрь-ноябрь </a:t>
            </a:r>
            <a:r>
              <a:rPr lang="ru-RU" sz="2000" dirty="0" smtClean="0"/>
              <a:t>– проект «Красивая математическая задача»</a:t>
            </a:r>
          </a:p>
          <a:p>
            <a:pPr lvl="0"/>
            <a:r>
              <a:rPr lang="ru-RU" sz="2000" u="sng" dirty="0" smtClean="0"/>
              <a:t>Октябрь – март </a:t>
            </a:r>
            <a:r>
              <a:rPr lang="ru-RU" sz="2000" dirty="0" smtClean="0"/>
              <a:t>– </a:t>
            </a:r>
            <a:r>
              <a:rPr lang="ru-RU" sz="2000" dirty="0" err="1" smtClean="0"/>
              <a:t>Котенковские</a:t>
            </a:r>
            <a:r>
              <a:rPr lang="ru-RU" sz="2000" dirty="0" smtClean="0"/>
              <a:t> чтения</a:t>
            </a:r>
          </a:p>
          <a:p>
            <a:pPr lvl="0"/>
            <a:r>
              <a:rPr lang="ru-RU" sz="2000" u="sng" dirty="0" smtClean="0"/>
              <a:t>Декабрь</a:t>
            </a:r>
            <a:r>
              <a:rPr lang="ru-RU" sz="2000" dirty="0" smtClean="0"/>
              <a:t> – фестиваль конструкторских и инженерных идей</a:t>
            </a:r>
          </a:p>
          <a:p>
            <a:pPr lvl="0"/>
            <a:r>
              <a:rPr lang="ru-RU" sz="2000" u="sng" dirty="0" smtClean="0"/>
              <a:t>Декабрь-февраль</a:t>
            </a:r>
            <a:r>
              <a:rPr lang="ru-RU" sz="2000" dirty="0" smtClean="0"/>
              <a:t> – конкурс «Мир науки глазами детей»</a:t>
            </a:r>
          </a:p>
          <a:p>
            <a:pPr lvl="0"/>
            <a:r>
              <a:rPr lang="ru-RU" sz="2000" u="sng" dirty="0" smtClean="0"/>
              <a:t>Февраль</a:t>
            </a:r>
            <a:r>
              <a:rPr lang="ru-RU" sz="2000" dirty="0" smtClean="0"/>
              <a:t> – Дни науки</a:t>
            </a:r>
          </a:p>
          <a:p>
            <a:pPr lvl="0"/>
            <a:r>
              <a:rPr lang="ru-RU" sz="2000" u="sng" dirty="0" smtClean="0"/>
              <a:t>Март-май</a:t>
            </a:r>
            <a:r>
              <a:rPr lang="ru-RU" sz="2000" dirty="0" smtClean="0"/>
              <a:t> – конкурс школьных научных обществ «Научное общество </a:t>
            </a:r>
            <a:r>
              <a:rPr lang="en-US" sz="2000" dirty="0" smtClean="0"/>
              <a:t>XXI</a:t>
            </a:r>
            <a:r>
              <a:rPr lang="ru-RU" sz="2000" dirty="0" smtClean="0"/>
              <a:t> века»</a:t>
            </a:r>
          </a:p>
          <a:p>
            <a:pPr lvl="0"/>
            <a:endParaRPr lang="ru-RU" sz="1800" dirty="0" smtClean="0"/>
          </a:p>
          <a:p>
            <a:pPr lvl="0"/>
            <a:endParaRPr lang="ru-RU" sz="1800" dirty="0" smtClean="0"/>
          </a:p>
          <a:p>
            <a:pPr lvl="0"/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во ФГОС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491630"/>
            <a:ext cx="8229600" cy="310299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Изменения в действующие ФГОС внесены приказом </a:t>
            </a:r>
            <a:r>
              <a:rPr lang="ru-RU" sz="2400" dirty="0" err="1" smtClean="0"/>
              <a:t>Минпросвещения</a:t>
            </a:r>
            <a:r>
              <a:rPr lang="ru-RU" sz="2400" dirty="0" smtClean="0"/>
              <a:t> России 11.12.2020 № 712</a:t>
            </a:r>
          </a:p>
          <a:p>
            <a:r>
              <a:rPr lang="ru-RU" sz="2400" dirty="0" smtClean="0"/>
              <a:t>Рабочие программы учебных предметов, курсов должны разрабатываться с учётом рабочей программы воспитания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91680" y="0"/>
            <a:ext cx="7293496" cy="8572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Рабочая программа – часть ООП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3273828"/>
            <a:ext cx="1728192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Соотношение </a:t>
            </a:r>
          </a:p>
          <a:p>
            <a:r>
              <a:rPr lang="ru-RU" dirty="0" smtClean="0"/>
              <a:t>80/20 для НОО</a:t>
            </a:r>
          </a:p>
          <a:p>
            <a:r>
              <a:rPr lang="ru-RU" dirty="0" smtClean="0"/>
              <a:t>70/30 для ООО</a:t>
            </a:r>
          </a:p>
          <a:p>
            <a:r>
              <a:rPr lang="ru-RU" dirty="0" smtClean="0"/>
              <a:t>60/40 для СОО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085696"/>
            <a:ext cx="2191897" cy="81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951570"/>
            <a:ext cx="2088232" cy="91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Соединительная линия уступом 11"/>
          <p:cNvCxnSpPr>
            <a:endCxn id="1026" idx="0"/>
          </p:cNvCxnSpPr>
          <p:nvPr/>
        </p:nvCxnSpPr>
        <p:spPr>
          <a:xfrm rot="16200000" flipH="1">
            <a:off x="3373780" y="1879759"/>
            <a:ext cx="324036" cy="8783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031690"/>
            <a:ext cx="1800200" cy="88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Соединительная линия уступом 13"/>
          <p:cNvCxnSpPr/>
          <p:nvPr/>
        </p:nvCxnSpPr>
        <p:spPr>
          <a:xfrm>
            <a:off x="1979712" y="2409732"/>
            <a:ext cx="504056" cy="27003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1027" idx="1"/>
            <a:endCxn id="1028" idx="0"/>
          </p:cNvCxnSpPr>
          <p:nvPr/>
        </p:nvCxnSpPr>
        <p:spPr>
          <a:xfrm rot="10800000" flipV="1">
            <a:off x="1151620" y="1410874"/>
            <a:ext cx="1332148" cy="620816"/>
          </a:xfrm>
          <a:prstGeom prst="bentConnector2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031690"/>
            <a:ext cx="1872208" cy="91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1" y="3597864"/>
            <a:ext cx="1871179" cy="918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Соединительная линия уступом 23"/>
          <p:cNvCxnSpPr>
            <a:endCxn id="1030" idx="0"/>
          </p:cNvCxnSpPr>
          <p:nvPr/>
        </p:nvCxnSpPr>
        <p:spPr>
          <a:xfrm rot="16200000" flipH="1">
            <a:off x="764320" y="3175074"/>
            <a:ext cx="702078" cy="143502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1027" idx="3"/>
          </p:cNvCxnSpPr>
          <p:nvPr/>
        </p:nvCxnSpPr>
        <p:spPr>
          <a:xfrm flipH="1">
            <a:off x="1547150" y="1410874"/>
            <a:ext cx="3024850" cy="2240996"/>
          </a:xfrm>
          <a:prstGeom prst="bentConnector3">
            <a:avLst>
              <a:gd name="adj1" fmla="val -7557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/>
          <p:nvPr/>
        </p:nvCxnSpPr>
        <p:spPr>
          <a:xfrm>
            <a:off x="4499992" y="2409732"/>
            <a:ext cx="576064" cy="27003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endCxn id="6" idx="1"/>
          </p:cNvCxnSpPr>
          <p:nvPr/>
        </p:nvCxnSpPr>
        <p:spPr>
          <a:xfrm>
            <a:off x="4283968" y="2841780"/>
            <a:ext cx="2520280" cy="1032213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36096" y="735546"/>
            <a:ext cx="2016224" cy="98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Соединительная линия уступом 33"/>
          <p:cNvCxnSpPr>
            <a:endCxn id="1031" idx="1"/>
          </p:cNvCxnSpPr>
          <p:nvPr/>
        </p:nvCxnSpPr>
        <p:spPr>
          <a:xfrm>
            <a:off x="4499992" y="1059582"/>
            <a:ext cx="936104" cy="170599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/>
          <p:nvPr/>
        </p:nvCxnSpPr>
        <p:spPr>
          <a:xfrm rot="16200000" flipH="1">
            <a:off x="6038077" y="1825754"/>
            <a:ext cx="324036" cy="87837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17"/>
          <p:cNvCxnSpPr>
            <a:stCxn id="1029" idx="2"/>
          </p:cNvCxnSpPr>
          <p:nvPr/>
        </p:nvCxnSpPr>
        <p:spPr>
          <a:xfrm rot="5400000">
            <a:off x="3375121" y="1626897"/>
            <a:ext cx="1241633" cy="3888432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520" y="411511"/>
            <a:ext cx="1584176" cy="9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2" name="Соединительная линия уступом 41"/>
          <p:cNvCxnSpPr/>
          <p:nvPr/>
        </p:nvCxnSpPr>
        <p:spPr>
          <a:xfrm rot="16200000" flipH="1">
            <a:off x="449542" y="1581640"/>
            <a:ext cx="756084" cy="14401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3867894"/>
            <a:ext cx="1872208" cy="918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1" name="Соединительная линия уступом 50"/>
          <p:cNvCxnSpPr>
            <a:endCxn id="1033" idx="0"/>
          </p:cNvCxnSpPr>
          <p:nvPr/>
        </p:nvCxnSpPr>
        <p:spPr>
          <a:xfrm rot="16200000" flipH="1">
            <a:off x="4009846" y="3017708"/>
            <a:ext cx="1052300" cy="64807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23729" y="4225398"/>
            <a:ext cx="1871179" cy="918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5" name="Соединительная линия уступом 54"/>
          <p:cNvCxnSpPr>
            <a:endCxn id="1034" idx="1"/>
          </p:cNvCxnSpPr>
          <p:nvPr/>
        </p:nvCxnSpPr>
        <p:spPr>
          <a:xfrm>
            <a:off x="1043608" y="4387416"/>
            <a:ext cx="1080120" cy="297033"/>
          </a:xfrm>
          <a:prstGeom prst="bentConnector3">
            <a:avLst>
              <a:gd name="adj1" fmla="val 617"/>
            </a:avLst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endCxn id="1034" idx="0"/>
          </p:cNvCxnSpPr>
          <p:nvPr/>
        </p:nvCxnSpPr>
        <p:spPr>
          <a:xfrm rot="5400000">
            <a:off x="2439774" y="3461324"/>
            <a:ext cx="1383618" cy="14453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На основе каких документов разрабатывается рабочая программа учителя?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8164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dirty="0" smtClean="0"/>
              <a:t>	Структура программы </a:t>
            </a:r>
            <a:r>
              <a:rPr lang="ru-RU" sz="2400" b="1" dirty="0" smtClean="0">
                <a:solidFill>
                  <a:srgbClr val="FF0000"/>
                </a:solidFill>
              </a:rPr>
              <a:t>должна соответствовать ФГОС.</a:t>
            </a:r>
            <a:r>
              <a:rPr lang="ru-RU" sz="2400" dirty="0" smtClean="0"/>
              <a:t> Рабочая программа содержит:</a:t>
            </a:r>
          </a:p>
          <a:p>
            <a:r>
              <a:rPr lang="ru-RU" sz="2400" dirty="0" smtClean="0"/>
              <a:t>планируемые </a:t>
            </a:r>
            <a:r>
              <a:rPr lang="ru-RU" sz="2400" dirty="0"/>
              <a:t>результаты освоения учебного предмета, курса;</a:t>
            </a:r>
          </a:p>
          <a:p>
            <a:r>
              <a:rPr lang="ru-RU" sz="2400" dirty="0" smtClean="0"/>
              <a:t>содержание </a:t>
            </a:r>
            <a:r>
              <a:rPr lang="ru-RU" sz="2400" dirty="0"/>
              <a:t>учебного предмета, курса;</a:t>
            </a:r>
          </a:p>
          <a:p>
            <a:r>
              <a:rPr lang="ru-RU" sz="2400" dirty="0" smtClean="0"/>
              <a:t>тематическое </a:t>
            </a:r>
            <a:r>
              <a:rPr lang="ru-RU" sz="2400" dirty="0"/>
              <a:t>планирование, в том числе </a:t>
            </a:r>
            <a:r>
              <a:rPr lang="ru-RU" sz="2400" b="1" dirty="0"/>
              <a:t>с учетом рабочей программы воспитания</a:t>
            </a:r>
            <a:r>
              <a:rPr lang="ru-RU" sz="2400" dirty="0"/>
              <a:t> с указанием количества часов, отводимых на освоение каждой темы.</a:t>
            </a:r>
          </a:p>
          <a:p>
            <a:pPr>
              <a:buNone/>
            </a:pPr>
            <a:r>
              <a:rPr lang="ru-RU" sz="2400" dirty="0" smtClean="0"/>
              <a:t>	Планируемые результаты </a:t>
            </a:r>
            <a:r>
              <a:rPr lang="ru-RU" sz="2400" b="1" dirty="0" smtClean="0">
                <a:solidFill>
                  <a:srgbClr val="FF0000"/>
                </a:solidFill>
              </a:rPr>
              <a:t>должны соответствовать ФГОС.</a:t>
            </a:r>
          </a:p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	</a:t>
            </a:r>
            <a:r>
              <a:rPr lang="ru-RU" sz="2400" dirty="0" smtClean="0"/>
              <a:t>Рабочая программа разрабатывается </a:t>
            </a:r>
            <a:r>
              <a:rPr lang="ru-RU" sz="2400" b="1" dirty="0" smtClean="0"/>
              <a:t>с учётом</a:t>
            </a:r>
            <a:r>
              <a:rPr lang="ru-RU" sz="2400" dirty="0" smtClean="0"/>
              <a:t>: </a:t>
            </a:r>
          </a:p>
          <a:p>
            <a:r>
              <a:rPr lang="ru-RU" sz="2400" dirty="0" smtClean="0"/>
              <a:t>примерной программы учебного предмета, включённой в содержательный раздел   ООП общего образования, внесённой в реестр ПООП, одобренных ФУМО;</a:t>
            </a:r>
          </a:p>
          <a:p>
            <a:r>
              <a:rPr lang="ru-RU" sz="2400" dirty="0" smtClean="0"/>
              <a:t>рабочей программы, входящей в состав УМК по предмету.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Можно ли составлять рабочую программу </a:t>
            </a:r>
            <a:br>
              <a:rPr lang="ru-RU" sz="3200" dirty="0" smtClean="0"/>
            </a:br>
            <a:r>
              <a:rPr lang="ru-RU" sz="3200" dirty="0" smtClean="0"/>
              <a:t>на 1 год?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129614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Рабочая программа составляется на уровень образования или на учебный курс по предмету (например, химия 8-9).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20676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Могут ли несколько учителей разработать одну рабочую программу?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11560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Рабочая программа может разрабатываться как одним учителем, так и группой учителей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Может ли учитель сам распределять часы в рабочей программе?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1296144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Учитель имеет полное право распределять часы между темами так, как считает нужным. Распределение часов в рабочих программах из УМК может служить ориентиром, но не является обязательным к применению.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242773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Какие графы должны быть в тематическом планировании?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39552" y="343584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Требования к количеству колонок в тематическом планировании и их названиям устанавливает образовательная организация. Это может быть закреплено 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школьном положении о рабочей программе.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Графы тематического планирования, рекомендованные </a:t>
            </a:r>
            <a:r>
              <a:rPr lang="ru-RU" sz="3200" dirty="0" err="1" smtClean="0"/>
              <a:t>МОНиМП</a:t>
            </a:r>
            <a:r>
              <a:rPr lang="ru-RU" sz="3200" dirty="0" smtClean="0"/>
              <a:t> КК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131591"/>
            <a:ext cx="8229600" cy="129614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Письмо </a:t>
            </a:r>
            <a:r>
              <a:rPr lang="ru-RU" sz="2400" dirty="0" err="1" smtClean="0"/>
              <a:t>МОНиМП</a:t>
            </a:r>
            <a:r>
              <a:rPr lang="ru-RU" sz="2400" dirty="0" smtClean="0"/>
              <a:t> КК от 13.07.2021 № 47-01-13-14546/21 «О составлении рабочих программ учебных предметов и календарно-тематического планирования»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t="2236"/>
          <a:stretch>
            <a:fillRect/>
          </a:stretch>
        </p:blipFill>
        <p:spPr bwMode="auto">
          <a:xfrm>
            <a:off x="827584" y="1851670"/>
            <a:ext cx="7595443" cy="314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Какие направления воспитательной деятельности имеются ввиду?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67544" y="1347614"/>
            <a:ext cx="8229600" cy="32403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рекомендациях </a:t>
            </a:r>
            <a:r>
              <a:rPr lang="ru-RU" sz="2400" dirty="0" err="1" smtClean="0"/>
              <a:t>МОНиМП</a:t>
            </a:r>
            <a:r>
              <a:rPr lang="ru-RU" sz="2400" dirty="0" smtClean="0"/>
              <a:t> КК фигурируют направления, перечисленные в Стратегии развития воспитания  в Российской Федерации на период до 2025 года (Раздел 2. «Обновление воспитательного процесса с учетом современных достижений науки и на основе отечественных традиций», стр. 6-10 ). </a:t>
            </a:r>
          </a:p>
          <a:p>
            <a:r>
              <a:rPr lang="ru-RU" sz="2400" dirty="0" smtClean="0"/>
              <a:t> Рекомендуется внести данные направления в рабочую  программу воспитания.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Включать ли в тематическое планирование воспитательные мероприятия?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67544" y="1347614"/>
            <a:ext cx="8229600" cy="324036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В тематическом планировании необходимо учесть мероприятия, стоящие в календарном плане воспитательной работы в блоке «Школьный урок», например, в рабочей программе по информатике может быть предусмотрен тематический урок информатики, приуроченный к Дню информатики в России, к Всероссийской акции «Час кода», во всех рабочих программах может быть запланирован интегрированный урок, приуроченный к Дню Российской науки. </a:t>
            </a:r>
            <a:endParaRPr 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9552" y="307580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984</Words>
  <Application>Microsoft Office PowerPoint</Application>
  <PresentationFormat>Экран (16:9)</PresentationFormat>
  <Paragraphs>88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Рабочая программа учителя как часть  ООП школы.  Муниципальная стратегия методической работы на 2021-2022 учебный год</vt:lpstr>
      <vt:lpstr>Изменения во ФГОС </vt:lpstr>
      <vt:lpstr>Рабочая программа – часть ООП</vt:lpstr>
      <vt:lpstr>На основе каких документов разрабатывается рабочая программа учителя?</vt:lpstr>
      <vt:lpstr>Можно ли составлять рабочую программу  на 1 год?</vt:lpstr>
      <vt:lpstr>Может ли учитель сам распределять часы в рабочей программе?</vt:lpstr>
      <vt:lpstr>Графы тематического планирования, рекомендованные МОНиМП КК</vt:lpstr>
      <vt:lpstr>Какие направления воспитательной деятельности имеются ввиду?</vt:lpstr>
      <vt:lpstr>Включать ли в тематическое планирование воспитательные мероприятия?</vt:lpstr>
      <vt:lpstr>Проект «Самбо в школу» (реализуют школы №№3, 5, 6, 7, 8, 10, 13, 14, 15, 17, 18, 19, 21, 22, 23, 27)</vt:lpstr>
      <vt:lpstr>Единая методическая тема на 2021-2022 учебный год</vt:lpstr>
      <vt:lpstr>Сквозные темы в заседаниях РМО</vt:lpstr>
      <vt:lpstr>Тематические и метапредметные недели</vt:lpstr>
      <vt:lpstr>Фестивали, конференции, конкурсы для педагогов</vt:lpstr>
      <vt:lpstr>Дистанционные стажировки</vt:lpstr>
      <vt:lpstr>Инновационная деятельность</vt:lpstr>
      <vt:lpstr>Методический совет</vt:lpstr>
      <vt:lpstr>Образовательные события, конкурсы для обучающихся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user-01</dc:creator>
  <cp:lastModifiedBy>user-01</cp:lastModifiedBy>
  <cp:revision>70</cp:revision>
  <dcterms:created xsi:type="dcterms:W3CDTF">2021-08-12T13:40:18Z</dcterms:created>
  <dcterms:modified xsi:type="dcterms:W3CDTF">2021-08-20T14:18:43Z</dcterms:modified>
</cp:coreProperties>
</file>