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2" r:id="rId3"/>
    <p:sldId id="318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  <p:sldId id="313" r:id="rId60"/>
    <p:sldId id="314" r:id="rId61"/>
    <p:sldId id="315" r:id="rId62"/>
    <p:sldId id="316" r:id="rId63"/>
    <p:sldId id="317" r:id="rId6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6E7694-A692-4B11-8724-764B763745DD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446A813-AC3E-4196-8EA7-421325E9CCFC}">
      <dgm:prSet phldrT="[Текст]"/>
      <dgm:spPr/>
      <dgm:t>
        <a:bodyPr/>
        <a:lstStyle/>
        <a:p>
          <a:r>
            <a:rPr lang="ru-RU" b="1" i="1" dirty="0" smtClean="0"/>
            <a:t>Профессиональный стандарт педагога</a:t>
          </a:r>
          <a:endParaRPr lang="ru-RU" dirty="0"/>
        </a:p>
      </dgm:t>
    </dgm:pt>
    <dgm:pt modelId="{20BCA667-FF8F-44D7-9602-70326BFC85BC}" type="parTrans" cxnId="{45EAD598-8737-4154-9141-8EE7F2B94C36}">
      <dgm:prSet/>
      <dgm:spPr/>
      <dgm:t>
        <a:bodyPr/>
        <a:lstStyle/>
        <a:p>
          <a:endParaRPr lang="ru-RU"/>
        </a:p>
      </dgm:t>
    </dgm:pt>
    <dgm:pt modelId="{5523EF21-B0A7-4306-9E0B-28BD8C027D0F}" type="sibTrans" cxnId="{45EAD598-8737-4154-9141-8EE7F2B94C36}">
      <dgm:prSet/>
      <dgm:spPr/>
      <dgm:t>
        <a:bodyPr/>
        <a:lstStyle/>
        <a:p>
          <a:endParaRPr lang="ru-RU"/>
        </a:p>
      </dgm:t>
    </dgm:pt>
    <dgm:pt modelId="{1AA90BB8-2429-4CC0-8D01-435805F3C161}">
      <dgm:prSet phldrT="[Текст]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ru-RU" b="1" u="none" dirty="0" smtClean="0"/>
            <a:t>Требования к образованию и обучению</a:t>
          </a:r>
          <a:endParaRPr lang="ru-RU" u="none" dirty="0"/>
        </a:p>
      </dgm:t>
    </dgm:pt>
    <dgm:pt modelId="{7A29284B-9833-4D51-B64B-EC5AE8749528}" type="parTrans" cxnId="{AE03BD83-1AF5-49B3-BBFD-19EEDB3892B4}">
      <dgm:prSet/>
      <dgm:spPr/>
      <dgm:t>
        <a:bodyPr/>
        <a:lstStyle/>
        <a:p>
          <a:endParaRPr lang="ru-RU"/>
        </a:p>
      </dgm:t>
    </dgm:pt>
    <dgm:pt modelId="{44706780-BF4F-43AE-A067-000E846188EA}" type="sibTrans" cxnId="{AE03BD83-1AF5-49B3-BBFD-19EEDB3892B4}">
      <dgm:prSet/>
      <dgm:spPr/>
      <dgm:t>
        <a:bodyPr/>
        <a:lstStyle/>
        <a:p>
          <a:endParaRPr lang="ru-RU"/>
        </a:p>
      </dgm:t>
    </dgm:pt>
    <dgm:pt modelId="{184431BF-D752-43D2-83AE-F9DE13CAEDDA}">
      <dgm:prSet phldrT="[Текст]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ru-RU" b="1" u="none" dirty="0" smtClean="0"/>
            <a:t>Требования к опыту практической работы</a:t>
          </a:r>
          <a:endParaRPr lang="ru-RU" u="none" dirty="0"/>
        </a:p>
      </dgm:t>
    </dgm:pt>
    <dgm:pt modelId="{EA8A81BF-AF19-463D-ABDB-318D70B4DC69}" type="parTrans" cxnId="{CD8E904C-ED71-447F-AAC2-9A038E914ADD}">
      <dgm:prSet/>
      <dgm:spPr/>
      <dgm:t>
        <a:bodyPr/>
        <a:lstStyle/>
        <a:p>
          <a:endParaRPr lang="ru-RU"/>
        </a:p>
      </dgm:t>
    </dgm:pt>
    <dgm:pt modelId="{202824FC-72EF-441A-9414-3FC082737A84}" type="sibTrans" cxnId="{CD8E904C-ED71-447F-AAC2-9A038E914ADD}">
      <dgm:prSet/>
      <dgm:spPr/>
      <dgm:t>
        <a:bodyPr/>
        <a:lstStyle/>
        <a:p>
          <a:endParaRPr lang="ru-RU"/>
        </a:p>
      </dgm:t>
    </dgm:pt>
    <dgm:pt modelId="{5CDA2B2F-197F-46BB-93C7-327C60234968}">
      <dgm:prSet phldrT="[Текст]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ru-RU" b="1" u="none" dirty="0" smtClean="0"/>
            <a:t>Особые условия допуска к работе</a:t>
          </a:r>
          <a:endParaRPr lang="ru-RU" u="none" dirty="0"/>
        </a:p>
      </dgm:t>
    </dgm:pt>
    <dgm:pt modelId="{0F92D5B1-217E-48CB-A97E-249E3CBA3B62}" type="parTrans" cxnId="{64D8B2F4-9EA8-41BF-9FDD-4C0D44239875}">
      <dgm:prSet/>
      <dgm:spPr/>
      <dgm:t>
        <a:bodyPr/>
        <a:lstStyle/>
        <a:p>
          <a:endParaRPr lang="ru-RU"/>
        </a:p>
      </dgm:t>
    </dgm:pt>
    <dgm:pt modelId="{364D824E-DFA0-4B84-B20A-6F695ABD6A16}" type="sibTrans" cxnId="{64D8B2F4-9EA8-41BF-9FDD-4C0D44239875}">
      <dgm:prSet/>
      <dgm:spPr/>
      <dgm:t>
        <a:bodyPr/>
        <a:lstStyle/>
        <a:p>
          <a:endParaRPr lang="ru-RU"/>
        </a:p>
      </dgm:t>
    </dgm:pt>
    <dgm:pt modelId="{5E9A964B-417E-4CAF-859C-820386E2876A}">
      <dgm:prSet/>
      <dgm:spPr>
        <a:solidFill>
          <a:srgbClr val="7030A0"/>
        </a:solidFill>
      </dgm:spPr>
      <dgm:t>
        <a:bodyPr/>
        <a:lstStyle/>
        <a:p>
          <a:r>
            <a:rPr lang="ru-RU" b="1" dirty="0" smtClean="0"/>
            <a:t>Требования к компетенциям для осуществления обучения</a:t>
          </a:r>
          <a:endParaRPr lang="ru-RU" b="1" dirty="0"/>
        </a:p>
      </dgm:t>
    </dgm:pt>
    <dgm:pt modelId="{76D7ED2F-8189-4234-91FE-3BC3412822CE}" type="parTrans" cxnId="{AF961642-B170-4875-8EA3-6A237CB11808}">
      <dgm:prSet/>
      <dgm:spPr/>
      <dgm:t>
        <a:bodyPr/>
        <a:lstStyle/>
        <a:p>
          <a:endParaRPr lang="ru-RU"/>
        </a:p>
      </dgm:t>
    </dgm:pt>
    <dgm:pt modelId="{711A222A-0F6D-48A9-8425-81F66549D1EC}" type="sibTrans" cxnId="{AF961642-B170-4875-8EA3-6A237CB11808}">
      <dgm:prSet/>
      <dgm:spPr/>
      <dgm:t>
        <a:bodyPr/>
        <a:lstStyle/>
        <a:p>
          <a:endParaRPr lang="ru-RU"/>
        </a:p>
      </dgm:t>
    </dgm:pt>
    <dgm:pt modelId="{9FD7CB28-D8E5-465F-AB04-B48BFDA4D953}">
      <dgm:prSet/>
      <dgm:spPr>
        <a:solidFill>
          <a:srgbClr val="7030A0"/>
        </a:solidFill>
      </dgm:spPr>
      <dgm:t>
        <a:bodyPr/>
        <a:lstStyle/>
        <a:p>
          <a:r>
            <a:rPr lang="ru-RU" b="1" dirty="0" smtClean="0"/>
            <a:t>Требования к компетенциям для осуществления воспитания</a:t>
          </a:r>
          <a:endParaRPr lang="ru-RU" b="1" dirty="0"/>
        </a:p>
      </dgm:t>
    </dgm:pt>
    <dgm:pt modelId="{C18F258C-521A-4B34-AACA-DFB2A27CB9B5}" type="parTrans" cxnId="{792C6006-18B4-4309-BC14-BB3F4D963E14}">
      <dgm:prSet/>
      <dgm:spPr/>
      <dgm:t>
        <a:bodyPr/>
        <a:lstStyle/>
        <a:p>
          <a:endParaRPr lang="ru-RU"/>
        </a:p>
      </dgm:t>
    </dgm:pt>
    <dgm:pt modelId="{BB4717AE-D0AC-4FD5-9DE8-C9F72A0D97CB}" type="sibTrans" cxnId="{792C6006-18B4-4309-BC14-BB3F4D963E14}">
      <dgm:prSet/>
      <dgm:spPr/>
      <dgm:t>
        <a:bodyPr/>
        <a:lstStyle/>
        <a:p>
          <a:endParaRPr lang="ru-RU"/>
        </a:p>
      </dgm:t>
    </dgm:pt>
    <dgm:pt modelId="{3EE4A72F-ED8B-410B-B8D4-C3ED554B6A86}">
      <dgm:prSet/>
      <dgm:spPr>
        <a:solidFill>
          <a:srgbClr val="7030A0"/>
        </a:solidFill>
      </dgm:spPr>
      <dgm:t>
        <a:bodyPr/>
        <a:lstStyle/>
        <a:p>
          <a:r>
            <a:rPr lang="ru-RU" b="1" dirty="0" smtClean="0"/>
            <a:t>Требования к компетенциям для осуществления развития</a:t>
          </a:r>
          <a:endParaRPr lang="ru-RU" b="1" dirty="0"/>
        </a:p>
      </dgm:t>
    </dgm:pt>
    <dgm:pt modelId="{E237D6C3-852D-4AC5-B2D5-118E73F5A860}" type="parTrans" cxnId="{0893A3CB-52C1-48FD-9C8C-53423EC9537C}">
      <dgm:prSet/>
      <dgm:spPr/>
      <dgm:t>
        <a:bodyPr/>
        <a:lstStyle/>
        <a:p>
          <a:endParaRPr lang="ru-RU"/>
        </a:p>
      </dgm:t>
    </dgm:pt>
    <dgm:pt modelId="{38900DC0-300B-4C9C-8B8F-5DD6846C19CE}" type="sibTrans" cxnId="{0893A3CB-52C1-48FD-9C8C-53423EC9537C}">
      <dgm:prSet/>
      <dgm:spPr/>
      <dgm:t>
        <a:bodyPr/>
        <a:lstStyle/>
        <a:p>
          <a:endParaRPr lang="ru-RU"/>
        </a:p>
      </dgm:t>
    </dgm:pt>
    <dgm:pt modelId="{3C7D9891-B2D5-43D8-B33C-CE0033C967E7}">
      <dgm:prSet/>
      <dgm:spPr/>
      <dgm:t>
        <a:bodyPr/>
        <a:lstStyle/>
        <a:p>
          <a:r>
            <a:rPr lang="ru-RU" b="1" i="0" dirty="0" smtClean="0"/>
            <a:t>Требования к профессиональным компетенциям педагога, </a:t>
          </a:r>
          <a:br>
            <a:rPr lang="ru-RU" b="1" i="0" dirty="0" smtClean="0"/>
          </a:br>
          <a:r>
            <a:rPr lang="ru-RU" b="1" i="0" dirty="0" smtClean="0"/>
            <a:t>реализующего программы дошкольного образования</a:t>
          </a:r>
          <a:endParaRPr lang="ru-RU" i="0" dirty="0"/>
        </a:p>
      </dgm:t>
    </dgm:pt>
    <dgm:pt modelId="{3DD121DB-8CE0-48F7-A163-F7FE7CF1AE52}" type="parTrans" cxnId="{DEA0DA2C-0FF8-4ADF-B645-A58A4629BDAB}">
      <dgm:prSet/>
      <dgm:spPr/>
      <dgm:t>
        <a:bodyPr/>
        <a:lstStyle/>
        <a:p>
          <a:endParaRPr lang="ru-RU"/>
        </a:p>
      </dgm:t>
    </dgm:pt>
    <dgm:pt modelId="{BC0A5F56-F59E-4430-8055-5E72724DE6C6}" type="sibTrans" cxnId="{DEA0DA2C-0FF8-4ADF-B645-A58A4629BDAB}">
      <dgm:prSet/>
      <dgm:spPr/>
      <dgm:t>
        <a:bodyPr/>
        <a:lstStyle/>
        <a:p>
          <a:endParaRPr lang="ru-RU"/>
        </a:p>
      </dgm:t>
    </dgm:pt>
    <dgm:pt modelId="{EE90130F-DD65-48BC-B7D6-89AACF9F302D}">
      <dgm:prSet/>
      <dgm:spPr/>
      <dgm:t>
        <a:bodyPr/>
        <a:lstStyle/>
        <a:p>
          <a:r>
            <a:rPr lang="ru-RU" b="1" i="0" dirty="0" smtClean="0"/>
            <a:t>Требования к профессиональным компетенциям педагога, </a:t>
          </a:r>
          <a:br>
            <a:rPr lang="ru-RU" b="1" i="0" dirty="0" smtClean="0"/>
          </a:br>
          <a:r>
            <a:rPr lang="ru-RU" b="1" i="0" dirty="0" smtClean="0"/>
            <a:t>реализующего программы начального общего образования</a:t>
          </a:r>
          <a:endParaRPr lang="ru-RU" i="0" dirty="0"/>
        </a:p>
      </dgm:t>
    </dgm:pt>
    <dgm:pt modelId="{D9B424B0-F5E7-408F-BD39-D198AD38D026}" type="parTrans" cxnId="{A1618334-F2E8-464D-801A-FFFB46828A91}">
      <dgm:prSet/>
      <dgm:spPr/>
      <dgm:t>
        <a:bodyPr/>
        <a:lstStyle/>
        <a:p>
          <a:endParaRPr lang="ru-RU"/>
        </a:p>
      </dgm:t>
    </dgm:pt>
    <dgm:pt modelId="{FBB022A8-6EBA-40C5-9AF4-1906C876B4D0}" type="sibTrans" cxnId="{A1618334-F2E8-464D-801A-FFFB46828A91}">
      <dgm:prSet/>
      <dgm:spPr/>
      <dgm:t>
        <a:bodyPr/>
        <a:lstStyle/>
        <a:p>
          <a:endParaRPr lang="ru-RU"/>
        </a:p>
      </dgm:t>
    </dgm:pt>
    <dgm:pt modelId="{8701AA69-0830-48C9-BBF5-A959DD9276CD}">
      <dgm:prSet/>
      <dgm:spPr/>
      <dgm:t>
        <a:bodyPr/>
        <a:lstStyle/>
        <a:p>
          <a:r>
            <a:rPr lang="ru-RU" b="1" i="0" dirty="0" smtClean="0"/>
            <a:t>Требования к профессиональным компетенциям педагога, </a:t>
          </a:r>
          <a:r>
            <a:rPr lang="ru-RU" b="1" i="0" smtClean="0"/>
            <a:t/>
          </a:r>
          <a:br>
            <a:rPr lang="ru-RU" b="1" i="0" smtClean="0"/>
          </a:br>
          <a:r>
            <a:rPr lang="ru-RU" b="1" i="0" smtClean="0"/>
            <a:t>реализующего </a:t>
          </a:r>
          <a:r>
            <a:rPr lang="ru-RU" b="1" i="0" dirty="0" smtClean="0"/>
            <a:t>программы основного и среднего общего образования</a:t>
          </a:r>
          <a:endParaRPr lang="ru-RU" i="0" dirty="0"/>
        </a:p>
      </dgm:t>
    </dgm:pt>
    <dgm:pt modelId="{48E78E35-E6A0-4354-8C89-9C9BFF763B5B}" type="parTrans" cxnId="{614A186E-F582-498C-B10D-05A973114A57}">
      <dgm:prSet/>
      <dgm:spPr/>
      <dgm:t>
        <a:bodyPr/>
        <a:lstStyle/>
        <a:p>
          <a:endParaRPr lang="ru-RU"/>
        </a:p>
      </dgm:t>
    </dgm:pt>
    <dgm:pt modelId="{9B3B06FA-4D29-49D7-A590-A7D4910BFC6E}" type="sibTrans" cxnId="{614A186E-F582-498C-B10D-05A973114A57}">
      <dgm:prSet/>
      <dgm:spPr/>
      <dgm:t>
        <a:bodyPr/>
        <a:lstStyle/>
        <a:p>
          <a:endParaRPr lang="ru-RU"/>
        </a:p>
      </dgm:t>
    </dgm:pt>
    <dgm:pt modelId="{A7C6D433-65F2-480B-8B17-1B755682C18D}" type="pres">
      <dgm:prSet presAssocID="{856E7694-A692-4B11-8724-764B763745DD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E4956F1-DE2D-4C16-B015-44AAB5E5D23E}" type="pres">
      <dgm:prSet presAssocID="{B446A813-AC3E-4196-8EA7-421325E9CCFC}" presName="vertOne" presStyleCnt="0"/>
      <dgm:spPr/>
    </dgm:pt>
    <dgm:pt modelId="{67042746-3ED7-4F5E-9A35-DABD29115828}" type="pres">
      <dgm:prSet presAssocID="{B446A813-AC3E-4196-8EA7-421325E9CCFC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4353686-6D8F-41D0-A6F5-A7AED7BCEF73}" type="pres">
      <dgm:prSet presAssocID="{B446A813-AC3E-4196-8EA7-421325E9CCFC}" presName="parTransOne" presStyleCnt="0"/>
      <dgm:spPr/>
    </dgm:pt>
    <dgm:pt modelId="{252F20DB-9C4D-455A-8E11-63F9FE84F3C0}" type="pres">
      <dgm:prSet presAssocID="{B446A813-AC3E-4196-8EA7-421325E9CCFC}" presName="horzOne" presStyleCnt="0"/>
      <dgm:spPr/>
    </dgm:pt>
    <dgm:pt modelId="{84E56468-08B4-4E26-AA7A-2974E2BB0CEE}" type="pres">
      <dgm:prSet presAssocID="{1AA90BB8-2429-4CC0-8D01-435805F3C161}" presName="vertTwo" presStyleCnt="0"/>
      <dgm:spPr/>
    </dgm:pt>
    <dgm:pt modelId="{B566D942-48BB-49C8-8ECE-C57686733C11}" type="pres">
      <dgm:prSet presAssocID="{1AA90BB8-2429-4CC0-8D01-435805F3C161}" presName="txTwo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B160C3E-F535-4EA5-84D4-A9285ABB2A8E}" type="pres">
      <dgm:prSet presAssocID="{1AA90BB8-2429-4CC0-8D01-435805F3C161}" presName="parTransTwo" presStyleCnt="0"/>
      <dgm:spPr/>
    </dgm:pt>
    <dgm:pt modelId="{5DBC5827-D11C-4A41-AA4E-71A4CF2C71E0}" type="pres">
      <dgm:prSet presAssocID="{1AA90BB8-2429-4CC0-8D01-435805F3C161}" presName="horzTwo" presStyleCnt="0"/>
      <dgm:spPr/>
    </dgm:pt>
    <dgm:pt modelId="{9004F2F5-08D8-4713-B106-CECF4D7782CF}" type="pres">
      <dgm:prSet presAssocID="{5E9A964B-417E-4CAF-859C-820386E2876A}" presName="vertThree" presStyleCnt="0"/>
      <dgm:spPr/>
    </dgm:pt>
    <dgm:pt modelId="{A7AEECD7-5B25-4E7B-BEF7-C0A9D41FC2E0}" type="pres">
      <dgm:prSet presAssocID="{5E9A964B-417E-4CAF-859C-820386E2876A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34BF991-9176-46D6-9636-C3C0A6B8BCAD}" type="pres">
      <dgm:prSet presAssocID="{5E9A964B-417E-4CAF-859C-820386E2876A}" presName="parTransThree" presStyleCnt="0"/>
      <dgm:spPr/>
    </dgm:pt>
    <dgm:pt modelId="{6E8B50AB-6DFE-48FD-A4B5-D693BFCD95FA}" type="pres">
      <dgm:prSet presAssocID="{5E9A964B-417E-4CAF-859C-820386E2876A}" presName="horzThree" presStyleCnt="0"/>
      <dgm:spPr/>
    </dgm:pt>
    <dgm:pt modelId="{BE1D3B71-3AF7-435C-BE55-39A7C42357BF}" type="pres">
      <dgm:prSet presAssocID="{3C7D9891-B2D5-43D8-B33C-CE0033C967E7}" presName="vertFour" presStyleCnt="0">
        <dgm:presLayoutVars>
          <dgm:chPref val="3"/>
        </dgm:presLayoutVars>
      </dgm:prSet>
      <dgm:spPr/>
    </dgm:pt>
    <dgm:pt modelId="{5EAEF2F5-1091-4330-A89F-B870E41319AB}" type="pres">
      <dgm:prSet presAssocID="{3C7D9891-B2D5-43D8-B33C-CE0033C967E7}" presName="txFour" presStyleLbl="node4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BE8CFD2-B627-4C4B-9461-62772BCC7A57}" type="pres">
      <dgm:prSet presAssocID="{3C7D9891-B2D5-43D8-B33C-CE0033C967E7}" presName="horzFour" presStyleCnt="0"/>
      <dgm:spPr/>
    </dgm:pt>
    <dgm:pt modelId="{7DD84FA6-9F96-40E1-9E7E-554465F7FDD9}" type="pres">
      <dgm:prSet presAssocID="{44706780-BF4F-43AE-A067-000E846188EA}" presName="sibSpaceTwo" presStyleCnt="0"/>
      <dgm:spPr/>
    </dgm:pt>
    <dgm:pt modelId="{B8DAA047-ADAA-4427-BFB2-56872261195B}" type="pres">
      <dgm:prSet presAssocID="{184431BF-D752-43D2-83AE-F9DE13CAEDDA}" presName="vertTwo" presStyleCnt="0"/>
      <dgm:spPr/>
    </dgm:pt>
    <dgm:pt modelId="{5755ED64-3DD2-4F83-9AB7-18AF5AD1FDDE}" type="pres">
      <dgm:prSet presAssocID="{184431BF-D752-43D2-83AE-F9DE13CAEDDA}" presName="txTwo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0A48D86-AEA9-4B27-A990-3B2672D3EE6F}" type="pres">
      <dgm:prSet presAssocID="{184431BF-D752-43D2-83AE-F9DE13CAEDDA}" presName="parTransTwo" presStyleCnt="0"/>
      <dgm:spPr/>
    </dgm:pt>
    <dgm:pt modelId="{6D133605-1438-4D15-AC3C-80E67522EEF8}" type="pres">
      <dgm:prSet presAssocID="{184431BF-D752-43D2-83AE-F9DE13CAEDDA}" presName="horzTwo" presStyleCnt="0"/>
      <dgm:spPr/>
    </dgm:pt>
    <dgm:pt modelId="{5FD55282-CDEC-49F1-9394-313265B4E093}" type="pres">
      <dgm:prSet presAssocID="{9FD7CB28-D8E5-465F-AB04-B48BFDA4D953}" presName="vertThree" presStyleCnt="0"/>
      <dgm:spPr/>
    </dgm:pt>
    <dgm:pt modelId="{FCF9B098-CD23-4601-9E2F-BEA850B85210}" type="pres">
      <dgm:prSet presAssocID="{9FD7CB28-D8E5-465F-AB04-B48BFDA4D953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45B35B3-D50B-43C5-BD00-A4C420346F84}" type="pres">
      <dgm:prSet presAssocID="{9FD7CB28-D8E5-465F-AB04-B48BFDA4D953}" presName="parTransThree" presStyleCnt="0"/>
      <dgm:spPr/>
    </dgm:pt>
    <dgm:pt modelId="{F8337787-8E0E-46A5-B546-3F0573D62D72}" type="pres">
      <dgm:prSet presAssocID="{9FD7CB28-D8E5-465F-AB04-B48BFDA4D953}" presName="horzThree" presStyleCnt="0"/>
      <dgm:spPr/>
    </dgm:pt>
    <dgm:pt modelId="{9D36F4B8-5A71-4546-AE0D-3D63DCD573C9}" type="pres">
      <dgm:prSet presAssocID="{EE90130F-DD65-48BC-B7D6-89AACF9F302D}" presName="vertFour" presStyleCnt="0">
        <dgm:presLayoutVars>
          <dgm:chPref val="3"/>
        </dgm:presLayoutVars>
      </dgm:prSet>
      <dgm:spPr/>
    </dgm:pt>
    <dgm:pt modelId="{2D2674D9-D2DB-4EF0-BAA5-847A9C71F83E}" type="pres">
      <dgm:prSet presAssocID="{EE90130F-DD65-48BC-B7D6-89AACF9F302D}" presName="txFour" presStyleLbl="node4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E237968-C2F7-43C3-AC9D-610CCA48C7D5}" type="pres">
      <dgm:prSet presAssocID="{EE90130F-DD65-48BC-B7D6-89AACF9F302D}" presName="horzFour" presStyleCnt="0"/>
      <dgm:spPr/>
    </dgm:pt>
    <dgm:pt modelId="{A4CFA06A-BDD6-4C09-9EC0-A2C87E0C315F}" type="pres">
      <dgm:prSet presAssocID="{202824FC-72EF-441A-9414-3FC082737A84}" presName="sibSpaceTwo" presStyleCnt="0"/>
      <dgm:spPr/>
    </dgm:pt>
    <dgm:pt modelId="{28D08BF8-7069-4BA0-B912-14CCAB76BBB5}" type="pres">
      <dgm:prSet presAssocID="{5CDA2B2F-197F-46BB-93C7-327C60234968}" presName="vertTwo" presStyleCnt="0"/>
      <dgm:spPr/>
    </dgm:pt>
    <dgm:pt modelId="{E5B577B0-9C30-4C36-BFE9-BF356792EF4A}" type="pres">
      <dgm:prSet presAssocID="{5CDA2B2F-197F-46BB-93C7-327C60234968}" presName="txTwo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0F79245-BA4E-43B1-ADC4-D143CB365CC8}" type="pres">
      <dgm:prSet presAssocID="{5CDA2B2F-197F-46BB-93C7-327C60234968}" presName="parTransTwo" presStyleCnt="0"/>
      <dgm:spPr/>
    </dgm:pt>
    <dgm:pt modelId="{34E23B79-79D7-4055-BC1A-3E2C29792977}" type="pres">
      <dgm:prSet presAssocID="{5CDA2B2F-197F-46BB-93C7-327C60234968}" presName="horzTwo" presStyleCnt="0"/>
      <dgm:spPr/>
    </dgm:pt>
    <dgm:pt modelId="{D590FBCA-1809-4B6F-B13E-D17CABB7172B}" type="pres">
      <dgm:prSet presAssocID="{3EE4A72F-ED8B-410B-B8D4-C3ED554B6A86}" presName="vertThree" presStyleCnt="0"/>
      <dgm:spPr/>
    </dgm:pt>
    <dgm:pt modelId="{2A02BB80-F418-4CC5-932F-E7E69B85BA45}" type="pres">
      <dgm:prSet presAssocID="{3EE4A72F-ED8B-410B-B8D4-C3ED554B6A86}" presName="txThre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A9196F1-77E8-4483-8EC7-8056F6C6CF47}" type="pres">
      <dgm:prSet presAssocID="{3EE4A72F-ED8B-410B-B8D4-C3ED554B6A86}" presName="parTransThree" presStyleCnt="0"/>
      <dgm:spPr/>
    </dgm:pt>
    <dgm:pt modelId="{8894BE28-834D-468D-9079-AD1B8AFBC485}" type="pres">
      <dgm:prSet presAssocID="{3EE4A72F-ED8B-410B-B8D4-C3ED554B6A86}" presName="horzThree" presStyleCnt="0"/>
      <dgm:spPr/>
    </dgm:pt>
    <dgm:pt modelId="{ED5205EF-0899-4629-96F6-F1661481BBDA}" type="pres">
      <dgm:prSet presAssocID="{8701AA69-0830-48C9-BBF5-A959DD9276CD}" presName="vertFour" presStyleCnt="0">
        <dgm:presLayoutVars>
          <dgm:chPref val="3"/>
        </dgm:presLayoutVars>
      </dgm:prSet>
      <dgm:spPr/>
    </dgm:pt>
    <dgm:pt modelId="{898940EC-5346-4FC7-B22D-F41844CDED8A}" type="pres">
      <dgm:prSet presAssocID="{8701AA69-0830-48C9-BBF5-A959DD9276CD}" presName="txFour" presStyleLbl="node4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F335A44-AE98-4A17-9514-46B727FF5E5C}" type="pres">
      <dgm:prSet presAssocID="{8701AA69-0830-48C9-BBF5-A959DD9276CD}" presName="horzFour" presStyleCnt="0"/>
      <dgm:spPr/>
    </dgm:pt>
  </dgm:ptLst>
  <dgm:cxnLst>
    <dgm:cxn modelId="{0893A3CB-52C1-48FD-9C8C-53423EC9537C}" srcId="{5CDA2B2F-197F-46BB-93C7-327C60234968}" destId="{3EE4A72F-ED8B-410B-B8D4-C3ED554B6A86}" srcOrd="0" destOrd="0" parTransId="{E237D6C3-852D-4AC5-B2D5-118E73F5A860}" sibTransId="{38900DC0-300B-4C9C-8B8F-5DD6846C19CE}"/>
    <dgm:cxn modelId="{DEA0DA2C-0FF8-4ADF-B645-A58A4629BDAB}" srcId="{5E9A964B-417E-4CAF-859C-820386E2876A}" destId="{3C7D9891-B2D5-43D8-B33C-CE0033C967E7}" srcOrd="0" destOrd="0" parTransId="{3DD121DB-8CE0-48F7-A163-F7FE7CF1AE52}" sibTransId="{BC0A5F56-F59E-4430-8055-5E72724DE6C6}"/>
    <dgm:cxn modelId="{45EAD598-8737-4154-9141-8EE7F2B94C36}" srcId="{856E7694-A692-4B11-8724-764B763745DD}" destId="{B446A813-AC3E-4196-8EA7-421325E9CCFC}" srcOrd="0" destOrd="0" parTransId="{20BCA667-FF8F-44D7-9602-70326BFC85BC}" sibTransId="{5523EF21-B0A7-4306-9E0B-28BD8C027D0F}"/>
    <dgm:cxn modelId="{64D8B2F4-9EA8-41BF-9FDD-4C0D44239875}" srcId="{B446A813-AC3E-4196-8EA7-421325E9CCFC}" destId="{5CDA2B2F-197F-46BB-93C7-327C60234968}" srcOrd="2" destOrd="0" parTransId="{0F92D5B1-217E-48CB-A97E-249E3CBA3B62}" sibTransId="{364D824E-DFA0-4B84-B20A-6F695ABD6A16}"/>
    <dgm:cxn modelId="{0220797A-97D2-4DA3-A15B-C99B06ED6018}" type="presOf" srcId="{8701AA69-0830-48C9-BBF5-A959DD9276CD}" destId="{898940EC-5346-4FC7-B22D-F41844CDED8A}" srcOrd="0" destOrd="0" presId="urn:microsoft.com/office/officeart/2005/8/layout/hierarchy4"/>
    <dgm:cxn modelId="{614A186E-F582-498C-B10D-05A973114A57}" srcId="{3EE4A72F-ED8B-410B-B8D4-C3ED554B6A86}" destId="{8701AA69-0830-48C9-BBF5-A959DD9276CD}" srcOrd="0" destOrd="0" parTransId="{48E78E35-E6A0-4354-8C89-9C9BFF763B5B}" sibTransId="{9B3B06FA-4D29-49D7-A590-A7D4910BFC6E}"/>
    <dgm:cxn modelId="{C9E140AB-806A-43D9-A161-BF6F863F01F4}" type="presOf" srcId="{3C7D9891-B2D5-43D8-B33C-CE0033C967E7}" destId="{5EAEF2F5-1091-4330-A89F-B870E41319AB}" srcOrd="0" destOrd="0" presId="urn:microsoft.com/office/officeart/2005/8/layout/hierarchy4"/>
    <dgm:cxn modelId="{BA057A9D-C52B-4FD5-971F-8FB33CFFFDF1}" type="presOf" srcId="{EE90130F-DD65-48BC-B7D6-89AACF9F302D}" destId="{2D2674D9-D2DB-4EF0-BAA5-847A9C71F83E}" srcOrd="0" destOrd="0" presId="urn:microsoft.com/office/officeart/2005/8/layout/hierarchy4"/>
    <dgm:cxn modelId="{60957647-6262-49CB-A1B3-8C2DC8D1B493}" type="presOf" srcId="{184431BF-D752-43D2-83AE-F9DE13CAEDDA}" destId="{5755ED64-3DD2-4F83-9AB7-18AF5AD1FDDE}" srcOrd="0" destOrd="0" presId="urn:microsoft.com/office/officeart/2005/8/layout/hierarchy4"/>
    <dgm:cxn modelId="{AF961642-B170-4875-8EA3-6A237CB11808}" srcId="{1AA90BB8-2429-4CC0-8D01-435805F3C161}" destId="{5E9A964B-417E-4CAF-859C-820386E2876A}" srcOrd="0" destOrd="0" parTransId="{76D7ED2F-8189-4234-91FE-3BC3412822CE}" sibTransId="{711A222A-0F6D-48A9-8425-81F66549D1EC}"/>
    <dgm:cxn modelId="{CD8E904C-ED71-447F-AAC2-9A038E914ADD}" srcId="{B446A813-AC3E-4196-8EA7-421325E9CCFC}" destId="{184431BF-D752-43D2-83AE-F9DE13CAEDDA}" srcOrd="1" destOrd="0" parTransId="{EA8A81BF-AF19-463D-ABDB-318D70B4DC69}" sibTransId="{202824FC-72EF-441A-9414-3FC082737A84}"/>
    <dgm:cxn modelId="{A1618334-F2E8-464D-801A-FFFB46828A91}" srcId="{9FD7CB28-D8E5-465F-AB04-B48BFDA4D953}" destId="{EE90130F-DD65-48BC-B7D6-89AACF9F302D}" srcOrd="0" destOrd="0" parTransId="{D9B424B0-F5E7-408F-BD39-D198AD38D026}" sibTransId="{FBB022A8-6EBA-40C5-9AF4-1906C876B4D0}"/>
    <dgm:cxn modelId="{B3096493-E5A8-4BE9-A363-5C16A4283F47}" type="presOf" srcId="{5E9A964B-417E-4CAF-859C-820386E2876A}" destId="{A7AEECD7-5B25-4E7B-BEF7-C0A9D41FC2E0}" srcOrd="0" destOrd="0" presId="urn:microsoft.com/office/officeart/2005/8/layout/hierarchy4"/>
    <dgm:cxn modelId="{ABAB7FA5-447B-4BD9-A906-2BDA9051CA1D}" type="presOf" srcId="{3EE4A72F-ED8B-410B-B8D4-C3ED554B6A86}" destId="{2A02BB80-F418-4CC5-932F-E7E69B85BA45}" srcOrd="0" destOrd="0" presId="urn:microsoft.com/office/officeart/2005/8/layout/hierarchy4"/>
    <dgm:cxn modelId="{97807ED0-E815-4327-92D1-543DB0A12953}" type="presOf" srcId="{1AA90BB8-2429-4CC0-8D01-435805F3C161}" destId="{B566D942-48BB-49C8-8ECE-C57686733C11}" srcOrd="0" destOrd="0" presId="urn:microsoft.com/office/officeart/2005/8/layout/hierarchy4"/>
    <dgm:cxn modelId="{3F442440-0BA7-454A-BC1F-6AF30568DB3D}" type="presOf" srcId="{856E7694-A692-4B11-8724-764B763745DD}" destId="{A7C6D433-65F2-480B-8B17-1B755682C18D}" srcOrd="0" destOrd="0" presId="urn:microsoft.com/office/officeart/2005/8/layout/hierarchy4"/>
    <dgm:cxn modelId="{589A42F0-9545-4DEB-AAAB-8488565D9752}" type="presOf" srcId="{5CDA2B2F-197F-46BB-93C7-327C60234968}" destId="{E5B577B0-9C30-4C36-BFE9-BF356792EF4A}" srcOrd="0" destOrd="0" presId="urn:microsoft.com/office/officeart/2005/8/layout/hierarchy4"/>
    <dgm:cxn modelId="{792C6006-18B4-4309-BC14-BB3F4D963E14}" srcId="{184431BF-D752-43D2-83AE-F9DE13CAEDDA}" destId="{9FD7CB28-D8E5-465F-AB04-B48BFDA4D953}" srcOrd="0" destOrd="0" parTransId="{C18F258C-521A-4B34-AACA-DFB2A27CB9B5}" sibTransId="{BB4717AE-D0AC-4FD5-9DE8-C9F72A0D97CB}"/>
    <dgm:cxn modelId="{13C73165-0CE1-461F-8BB1-C2ADD8FBD3E8}" type="presOf" srcId="{9FD7CB28-D8E5-465F-AB04-B48BFDA4D953}" destId="{FCF9B098-CD23-4601-9E2F-BEA850B85210}" srcOrd="0" destOrd="0" presId="urn:microsoft.com/office/officeart/2005/8/layout/hierarchy4"/>
    <dgm:cxn modelId="{AE03BD83-1AF5-49B3-BBFD-19EEDB3892B4}" srcId="{B446A813-AC3E-4196-8EA7-421325E9CCFC}" destId="{1AA90BB8-2429-4CC0-8D01-435805F3C161}" srcOrd="0" destOrd="0" parTransId="{7A29284B-9833-4D51-B64B-EC5AE8749528}" sibTransId="{44706780-BF4F-43AE-A067-000E846188EA}"/>
    <dgm:cxn modelId="{F834B4BC-1BCA-4363-A555-BFD813EF6733}" type="presOf" srcId="{B446A813-AC3E-4196-8EA7-421325E9CCFC}" destId="{67042746-3ED7-4F5E-9A35-DABD29115828}" srcOrd="0" destOrd="0" presId="urn:microsoft.com/office/officeart/2005/8/layout/hierarchy4"/>
    <dgm:cxn modelId="{37071432-3C15-418F-AEA8-9DD5EA9CCBA6}" type="presParOf" srcId="{A7C6D433-65F2-480B-8B17-1B755682C18D}" destId="{AE4956F1-DE2D-4C16-B015-44AAB5E5D23E}" srcOrd="0" destOrd="0" presId="urn:microsoft.com/office/officeart/2005/8/layout/hierarchy4"/>
    <dgm:cxn modelId="{3C8C3567-E391-4DD8-B0EE-49B3B8C6AB69}" type="presParOf" srcId="{AE4956F1-DE2D-4C16-B015-44AAB5E5D23E}" destId="{67042746-3ED7-4F5E-9A35-DABD29115828}" srcOrd="0" destOrd="0" presId="urn:microsoft.com/office/officeart/2005/8/layout/hierarchy4"/>
    <dgm:cxn modelId="{E8B2268C-1CD9-47CC-9EC0-8DA482314697}" type="presParOf" srcId="{AE4956F1-DE2D-4C16-B015-44AAB5E5D23E}" destId="{04353686-6D8F-41D0-A6F5-A7AED7BCEF73}" srcOrd="1" destOrd="0" presId="urn:microsoft.com/office/officeart/2005/8/layout/hierarchy4"/>
    <dgm:cxn modelId="{F56DECB6-37DF-40B9-99B8-711DD95093CB}" type="presParOf" srcId="{AE4956F1-DE2D-4C16-B015-44AAB5E5D23E}" destId="{252F20DB-9C4D-455A-8E11-63F9FE84F3C0}" srcOrd="2" destOrd="0" presId="urn:microsoft.com/office/officeart/2005/8/layout/hierarchy4"/>
    <dgm:cxn modelId="{46E962A0-73C6-4167-8899-CF85B68D23B6}" type="presParOf" srcId="{252F20DB-9C4D-455A-8E11-63F9FE84F3C0}" destId="{84E56468-08B4-4E26-AA7A-2974E2BB0CEE}" srcOrd="0" destOrd="0" presId="urn:microsoft.com/office/officeart/2005/8/layout/hierarchy4"/>
    <dgm:cxn modelId="{E0A56D2E-0770-411E-9CF1-F276117BA755}" type="presParOf" srcId="{84E56468-08B4-4E26-AA7A-2974E2BB0CEE}" destId="{B566D942-48BB-49C8-8ECE-C57686733C11}" srcOrd="0" destOrd="0" presId="urn:microsoft.com/office/officeart/2005/8/layout/hierarchy4"/>
    <dgm:cxn modelId="{1F4BE8DB-9D03-43DB-B15C-FC31DFD9A270}" type="presParOf" srcId="{84E56468-08B4-4E26-AA7A-2974E2BB0CEE}" destId="{5B160C3E-F535-4EA5-84D4-A9285ABB2A8E}" srcOrd="1" destOrd="0" presId="urn:microsoft.com/office/officeart/2005/8/layout/hierarchy4"/>
    <dgm:cxn modelId="{A14430B1-3B13-46C7-8EBC-6DF33184C786}" type="presParOf" srcId="{84E56468-08B4-4E26-AA7A-2974E2BB0CEE}" destId="{5DBC5827-D11C-4A41-AA4E-71A4CF2C71E0}" srcOrd="2" destOrd="0" presId="urn:microsoft.com/office/officeart/2005/8/layout/hierarchy4"/>
    <dgm:cxn modelId="{70A1066A-9090-4485-B6EF-443024DE579D}" type="presParOf" srcId="{5DBC5827-D11C-4A41-AA4E-71A4CF2C71E0}" destId="{9004F2F5-08D8-4713-B106-CECF4D7782CF}" srcOrd="0" destOrd="0" presId="urn:microsoft.com/office/officeart/2005/8/layout/hierarchy4"/>
    <dgm:cxn modelId="{FEB025E4-8B3E-4B0F-9B3F-DF5832110498}" type="presParOf" srcId="{9004F2F5-08D8-4713-B106-CECF4D7782CF}" destId="{A7AEECD7-5B25-4E7B-BEF7-C0A9D41FC2E0}" srcOrd="0" destOrd="0" presId="urn:microsoft.com/office/officeart/2005/8/layout/hierarchy4"/>
    <dgm:cxn modelId="{F3D1DD3B-D66E-4234-80FA-34330261E0DC}" type="presParOf" srcId="{9004F2F5-08D8-4713-B106-CECF4D7782CF}" destId="{F34BF991-9176-46D6-9636-C3C0A6B8BCAD}" srcOrd="1" destOrd="0" presId="urn:microsoft.com/office/officeart/2005/8/layout/hierarchy4"/>
    <dgm:cxn modelId="{62B17D43-B61D-406B-B957-1CA342BE0556}" type="presParOf" srcId="{9004F2F5-08D8-4713-B106-CECF4D7782CF}" destId="{6E8B50AB-6DFE-48FD-A4B5-D693BFCD95FA}" srcOrd="2" destOrd="0" presId="urn:microsoft.com/office/officeart/2005/8/layout/hierarchy4"/>
    <dgm:cxn modelId="{E7B7840D-8A60-4819-8E3C-CBC83135DCC1}" type="presParOf" srcId="{6E8B50AB-6DFE-48FD-A4B5-D693BFCD95FA}" destId="{BE1D3B71-3AF7-435C-BE55-39A7C42357BF}" srcOrd="0" destOrd="0" presId="urn:microsoft.com/office/officeart/2005/8/layout/hierarchy4"/>
    <dgm:cxn modelId="{4FDDF10F-4ED6-49AC-9A42-1252508DEED7}" type="presParOf" srcId="{BE1D3B71-3AF7-435C-BE55-39A7C42357BF}" destId="{5EAEF2F5-1091-4330-A89F-B870E41319AB}" srcOrd="0" destOrd="0" presId="urn:microsoft.com/office/officeart/2005/8/layout/hierarchy4"/>
    <dgm:cxn modelId="{1B9B5356-8A7C-46EF-AADF-62D7A984EB04}" type="presParOf" srcId="{BE1D3B71-3AF7-435C-BE55-39A7C42357BF}" destId="{CBE8CFD2-B627-4C4B-9461-62772BCC7A57}" srcOrd="1" destOrd="0" presId="urn:microsoft.com/office/officeart/2005/8/layout/hierarchy4"/>
    <dgm:cxn modelId="{2FA3E9A5-E018-481F-834C-6A0E63663DD2}" type="presParOf" srcId="{252F20DB-9C4D-455A-8E11-63F9FE84F3C0}" destId="{7DD84FA6-9F96-40E1-9E7E-554465F7FDD9}" srcOrd="1" destOrd="0" presId="urn:microsoft.com/office/officeart/2005/8/layout/hierarchy4"/>
    <dgm:cxn modelId="{47367268-2584-4F7C-AD18-727F1D261D49}" type="presParOf" srcId="{252F20DB-9C4D-455A-8E11-63F9FE84F3C0}" destId="{B8DAA047-ADAA-4427-BFB2-56872261195B}" srcOrd="2" destOrd="0" presId="urn:microsoft.com/office/officeart/2005/8/layout/hierarchy4"/>
    <dgm:cxn modelId="{5E9C23F2-E167-4369-8709-157DA4354965}" type="presParOf" srcId="{B8DAA047-ADAA-4427-BFB2-56872261195B}" destId="{5755ED64-3DD2-4F83-9AB7-18AF5AD1FDDE}" srcOrd="0" destOrd="0" presId="urn:microsoft.com/office/officeart/2005/8/layout/hierarchy4"/>
    <dgm:cxn modelId="{B0A9DDC8-6F6E-4FA5-BB0C-60BB826417DC}" type="presParOf" srcId="{B8DAA047-ADAA-4427-BFB2-56872261195B}" destId="{20A48D86-AEA9-4B27-A990-3B2672D3EE6F}" srcOrd="1" destOrd="0" presId="urn:microsoft.com/office/officeart/2005/8/layout/hierarchy4"/>
    <dgm:cxn modelId="{D344BDF2-B88E-461F-96AB-2040E83C5562}" type="presParOf" srcId="{B8DAA047-ADAA-4427-BFB2-56872261195B}" destId="{6D133605-1438-4D15-AC3C-80E67522EEF8}" srcOrd="2" destOrd="0" presId="urn:microsoft.com/office/officeart/2005/8/layout/hierarchy4"/>
    <dgm:cxn modelId="{BB0FA9C3-945E-47CC-AD0B-28F3E8A12928}" type="presParOf" srcId="{6D133605-1438-4D15-AC3C-80E67522EEF8}" destId="{5FD55282-CDEC-49F1-9394-313265B4E093}" srcOrd="0" destOrd="0" presId="urn:microsoft.com/office/officeart/2005/8/layout/hierarchy4"/>
    <dgm:cxn modelId="{758C2ADA-66ED-4590-9DBB-4BADBAC7BB83}" type="presParOf" srcId="{5FD55282-CDEC-49F1-9394-313265B4E093}" destId="{FCF9B098-CD23-4601-9E2F-BEA850B85210}" srcOrd="0" destOrd="0" presId="urn:microsoft.com/office/officeart/2005/8/layout/hierarchy4"/>
    <dgm:cxn modelId="{CCA0658A-FF8A-46AB-A2E0-04719353D185}" type="presParOf" srcId="{5FD55282-CDEC-49F1-9394-313265B4E093}" destId="{A45B35B3-D50B-43C5-BD00-A4C420346F84}" srcOrd="1" destOrd="0" presId="urn:microsoft.com/office/officeart/2005/8/layout/hierarchy4"/>
    <dgm:cxn modelId="{89254147-3E7D-466D-92C0-DC965FFDB935}" type="presParOf" srcId="{5FD55282-CDEC-49F1-9394-313265B4E093}" destId="{F8337787-8E0E-46A5-B546-3F0573D62D72}" srcOrd="2" destOrd="0" presId="urn:microsoft.com/office/officeart/2005/8/layout/hierarchy4"/>
    <dgm:cxn modelId="{8C5922F8-BADA-4904-8683-3B44F6B05676}" type="presParOf" srcId="{F8337787-8E0E-46A5-B546-3F0573D62D72}" destId="{9D36F4B8-5A71-4546-AE0D-3D63DCD573C9}" srcOrd="0" destOrd="0" presId="urn:microsoft.com/office/officeart/2005/8/layout/hierarchy4"/>
    <dgm:cxn modelId="{36CF9249-CD7C-40E1-BC9A-606E467DB765}" type="presParOf" srcId="{9D36F4B8-5A71-4546-AE0D-3D63DCD573C9}" destId="{2D2674D9-D2DB-4EF0-BAA5-847A9C71F83E}" srcOrd="0" destOrd="0" presId="urn:microsoft.com/office/officeart/2005/8/layout/hierarchy4"/>
    <dgm:cxn modelId="{2C5F900E-DEAF-4C3C-9381-3F3B016F4299}" type="presParOf" srcId="{9D36F4B8-5A71-4546-AE0D-3D63DCD573C9}" destId="{EE237968-C2F7-43C3-AC9D-610CCA48C7D5}" srcOrd="1" destOrd="0" presId="urn:microsoft.com/office/officeart/2005/8/layout/hierarchy4"/>
    <dgm:cxn modelId="{6A03BCBD-5BB1-480E-9784-684D96650540}" type="presParOf" srcId="{252F20DB-9C4D-455A-8E11-63F9FE84F3C0}" destId="{A4CFA06A-BDD6-4C09-9EC0-A2C87E0C315F}" srcOrd="3" destOrd="0" presId="urn:microsoft.com/office/officeart/2005/8/layout/hierarchy4"/>
    <dgm:cxn modelId="{56827ED3-F320-4E3D-B902-0B6CECA2A546}" type="presParOf" srcId="{252F20DB-9C4D-455A-8E11-63F9FE84F3C0}" destId="{28D08BF8-7069-4BA0-B912-14CCAB76BBB5}" srcOrd="4" destOrd="0" presId="urn:microsoft.com/office/officeart/2005/8/layout/hierarchy4"/>
    <dgm:cxn modelId="{93F4B40E-D9E1-4A4F-BA5B-58AAEEBB06C6}" type="presParOf" srcId="{28D08BF8-7069-4BA0-B912-14CCAB76BBB5}" destId="{E5B577B0-9C30-4C36-BFE9-BF356792EF4A}" srcOrd="0" destOrd="0" presId="urn:microsoft.com/office/officeart/2005/8/layout/hierarchy4"/>
    <dgm:cxn modelId="{4CBDDC0D-2F50-4B0D-B597-2C3BA2D76276}" type="presParOf" srcId="{28D08BF8-7069-4BA0-B912-14CCAB76BBB5}" destId="{70F79245-BA4E-43B1-ADC4-D143CB365CC8}" srcOrd="1" destOrd="0" presId="urn:microsoft.com/office/officeart/2005/8/layout/hierarchy4"/>
    <dgm:cxn modelId="{61DBC82C-3958-4099-8954-BBEFE7C3A17D}" type="presParOf" srcId="{28D08BF8-7069-4BA0-B912-14CCAB76BBB5}" destId="{34E23B79-79D7-4055-BC1A-3E2C29792977}" srcOrd="2" destOrd="0" presId="urn:microsoft.com/office/officeart/2005/8/layout/hierarchy4"/>
    <dgm:cxn modelId="{03D257AA-3EA9-4B1D-938D-43F0B529E93E}" type="presParOf" srcId="{34E23B79-79D7-4055-BC1A-3E2C29792977}" destId="{D590FBCA-1809-4B6F-B13E-D17CABB7172B}" srcOrd="0" destOrd="0" presId="urn:microsoft.com/office/officeart/2005/8/layout/hierarchy4"/>
    <dgm:cxn modelId="{A9DC82A9-49B3-4820-A797-F39FE569A183}" type="presParOf" srcId="{D590FBCA-1809-4B6F-B13E-D17CABB7172B}" destId="{2A02BB80-F418-4CC5-932F-E7E69B85BA45}" srcOrd="0" destOrd="0" presId="urn:microsoft.com/office/officeart/2005/8/layout/hierarchy4"/>
    <dgm:cxn modelId="{53854999-29E9-4235-ABE8-67358A1FB4B2}" type="presParOf" srcId="{D590FBCA-1809-4B6F-B13E-D17CABB7172B}" destId="{9A9196F1-77E8-4483-8EC7-8056F6C6CF47}" srcOrd="1" destOrd="0" presId="urn:microsoft.com/office/officeart/2005/8/layout/hierarchy4"/>
    <dgm:cxn modelId="{EDC41F41-3819-4C2B-90D4-568E45C437C4}" type="presParOf" srcId="{D590FBCA-1809-4B6F-B13E-D17CABB7172B}" destId="{8894BE28-834D-468D-9079-AD1B8AFBC485}" srcOrd="2" destOrd="0" presId="urn:microsoft.com/office/officeart/2005/8/layout/hierarchy4"/>
    <dgm:cxn modelId="{4DE867A6-393A-4E37-A550-29E5012346CE}" type="presParOf" srcId="{8894BE28-834D-468D-9079-AD1B8AFBC485}" destId="{ED5205EF-0899-4629-96F6-F1661481BBDA}" srcOrd="0" destOrd="0" presId="urn:microsoft.com/office/officeart/2005/8/layout/hierarchy4"/>
    <dgm:cxn modelId="{4057133D-015B-4055-989F-1FE0E54B5F37}" type="presParOf" srcId="{ED5205EF-0899-4629-96F6-F1661481BBDA}" destId="{898940EC-5346-4FC7-B22D-F41844CDED8A}" srcOrd="0" destOrd="0" presId="urn:microsoft.com/office/officeart/2005/8/layout/hierarchy4"/>
    <dgm:cxn modelId="{6EE50FA3-6E48-4945-963F-C5EF6E590A20}" type="presParOf" srcId="{ED5205EF-0899-4629-96F6-F1661481BBDA}" destId="{FF335A44-AE98-4A17-9514-46B727FF5E5C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7042746-3ED7-4F5E-9A35-DABD29115828}">
      <dsp:nvSpPr>
        <dsp:cNvPr id="0" name=""/>
        <dsp:cNvSpPr/>
      </dsp:nvSpPr>
      <dsp:spPr>
        <a:xfrm>
          <a:off x="3157" y="2541"/>
          <a:ext cx="8778661" cy="16257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300" b="1" i="1" kern="1200" dirty="0" smtClean="0"/>
            <a:t>Профессиональный стандарт педагога</a:t>
          </a:r>
          <a:endParaRPr lang="ru-RU" sz="4300" kern="1200" dirty="0"/>
        </a:p>
      </dsp:txBody>
      <dsp:txXfrm>
        <a:off x="3157" y="2541"/>
        <a:ext cx="8778661" cy="1625761"/>
      </dsp:txXfrm>
    </dsp:sp>
    <dsp:sp modelId="{B566D942-48BB-49C8-8ECE-C57686733C11}">
      <dsp:nvSpPr>
        <dsp:cNvPr id="0" name=""/>
        <dsp:cNvSpPr/>
      </dsp:nvSpPr>
      <dsp:spPr>
        <a:xfrm>
          <a:off x="3157" y="1744926"/>
          <a:ext cx="2771042" cy="1625761"/>
        </a:xfrm>
        <a:prstGeom prst="roundRect">
          <a:avLst>
            <a:gd name="adj" fmla="val 10000"/>
          </a:avLst>
        </a:prstGeom>
        <a:solidFill>
          <a:schemeClr val="accent3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u="none" kern="1200" dirty="0" smtClean="0"/>
            <a:t>Требования к образованию и обучению</a:t>
          </a:r>
          <a:endParaRPr lang="ru-RU" sz="2400" u="none" kern="1200" dirty="0"/>
        </a:p>
      </dsp:txBody>
      <dsp:txXfrm>
        <a:off x="3157" y="1744926"/>
        <a:ext cx="2771042" cy="1625761"/>
      </dsp:txXfrm>
    </dsp:sp>
    <dsp:sp modelId="{A7AEECD7-5B25-4E7B-BEF7-C0A9D41FC2E0}">
      <dsp:nvSpPr>
        <dsp:cNvPr id="0" name=""/>
        <dsp:cNvSpPr/>
      </dsp:nvSpPr>
      <dsp:spPr>
        <a:xfrm>
          <a:off x="3157" y="3487311"/>
          <a:ext cx="2771042" cy="1625761"/>
        </a:xfrm>
        <a:prstGeom prst="roundRect">
          <a:avLst>
            <a:gd name="adj" fmla="val 10000"/>
          </a:avLst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/>
            <a:t>Требования к компетенциям для осуществления обучения</a:t>
          </a:r>
          <a:endParaRPr lang="ru-RU" sz="2100" b="1" kern="1200" dirty="0"/>
        </a:p>
      </dsp:txBody>
      <dsp:txXfrm>
        <a:off x="3157" y="3487311"/>
        <a:ext cx="2771042" cy="1625761"/>
      </dsp:txXfrm>
    </dsp:sp>
    <dsp:sp modelId="{5EAEF2F5-1091-4330-A89F-B870E41319AB}">
      <dsp:nvSpPr>
        <dsp:cNvPr id="0" name=""/>
        <dsp:cNvSpPr/>
      </dsp:nvSpPr>
      <dsp:spPr>
        <a:xfrm>
          <a:off x="3157" y="5229697"/>
          <a:ext cx="2771042" cy="16257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i="0" kern="1200" dirty="0" smtClean="0"/>
            <a:t>Требования к профессиональным компетенциям педагога, </a:t>
          </a:r>
          <a:br>
            <a:rPr lang="ru-RU" sz="1500" b="1" i="0" kern="1200" dirty="0" smtClean="0"/>
          </a:br>
          <a:r>
            <a:rPr lang="ru-RU" sz="1500" b="1" i="0" kern="1200" dirty="0" smtClean="0"/>
            <a:t>реализующего программы дошкольного образования</a:t>
          </a:r>
          <a:endParaRPr lang="ru-RU" sz="1500" i="0" kern="1200" dirty="0"/>
        </a:p>
      </dsp:txBody>
      <dsp:txXfrm>
        <a:off x="3157" y="5229697"/>
        <a:ext cx="2771042" cy="1625761"/>
      </dsp:txXfrm>
    </dsp:sp>
    <dsp:sp modelId="{5755ED64-3DD2-4F83-9AB7-18AF5AD1FDDE}">
      <dsp:nvSpPr>
        <dsp:cNvPr id="0" name=""/>
        <dsp:cNvSpPr/>
      </dsp:nvSpPr>
      <dsp:spPr>
        <a:xfrm>
          <a:off x="3006966" y="1744926"/>
          <a:ext cx="2771042" cy="1625761"/>
        </a:xfrm>
        <a:prstGeom prst="roundRect">
          <a:avLst>
            <a:gd name="adj" fmla="val 10000"/>
          </a:avLst>
        </a:prstGeom>
        <a:solidFill>
          <a:schemeClr val="accent3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u="none" kern="1200" dirty="0" smtClean="0"/>
            <a:t>Требования к опыту практической работы</a:t>
          </a:r>
          <a:endParaRPr lang="ru-RU" sz="2400" u="none" kern="1200" dirty="0"/>
        </a:p>
      </dsp:txBody>
      <dsp:txXfrm>
        <a:off x="3006966" y="1744926"/>
        <a:ext cx="2771042" cy="1625761"/>
      </dsp:txXfrm>
    </dsp:sp>
    <dsp:sp modelId="{FCF9B098-CD23-4601-9E2F-BEA850B85210}">
      <dsp:nvSpPr>
        <dsp:cNvPr id="0" name=""/>
        <dsp:cNvSpPr/>
      </dsp:nvSpPr>
      <dsp:spPr>
        <a:xfrm>
          <a:off x="3006966" y="3487311"/>
          <a:ext cx="2771042" cy="1625761"/>
        </a:xfrm>
        <a:prstGeom prst="roundRect">
          <a:avLst>
            <a:gd name="adj" fmla="val 10000"/>
          </a:avLst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/>
            <a:t>Требования к компетенциям для осуществления воспитания</a:t>
          </a:r>
          <a:endParaRPr lang="ru-RU" sz="2100" b="1" kern="1200" dirty="0"/>
        </a:p>
      </dsp:txBody>
      <dsp:txXfrm>
        <a:off x="3006966" y="3487311"/>
        <a:ext cx="2771042" cy="1625761"/>
      </dsp:txXfrm>
    </dsp:sp>
    <dsp:sp modelId="{2D2674D9-D2DB-4EF0-BAA5-847A9C71F83E}">
      <dsp:nvSpPr>
        <dsp:cNvPr id="0" name=""/>
        <dsp:cNvSpPr/>
      </dsp:nvSpPr>
      <dsp:spPr>
        <a:xfrm>
          <a:off x="3006966" y="5229697"/>
          <a:ext cx="2771042" cy="16257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i="0" kern="1200" dirty="0" smtClean="0"/>
            <a:t>Требования к профессиональным компетенциям педагога, </a:t>
          </a:r>
          <a:br>
            <a:rPr lang="ru-RU" sz="1500" b="1" i="0" kern="1200" dirty="0" smtClean="0"/>
          </a:br>
          <a:r>
            <a:rPr lang="ru-RU" sz="1500" b="1" i="0" kern="1200" dirty="0" smtClean="0"/>
            <a:t>реализующего программы начального общего образования</a:t>
          </a:r>
          <a:endParaRPr lang="ru-RU" sz="1500" i="0" kern="1200" dirty="0"/>
        </a:p>
      </dsp:txBody>
      <dsp:txXfrm>
        <a:off x="3006966" y="5229697"/>
        <a:ext cx="2771042" cy="1625761"/>
      </dsp:txXfrm>
    </dsp:sp>
    <dsp:sp modelId="{E5B577B0-9C30-4C36-BFE9-BF356792EF4A}">
      <dsp:nvSpPr>
        <dsp:cNvPr id="0" name=""/>
        <dsp:cNvSpPr/>
      </dsp:nvSpPr>
      <dsp:spPr>
        <a:xfrm>
          <a:off x="6010776" y="1744926"/>
          <a:ext cx="2771042" cy="1625761"/>
        </a:xfrm>
        <a:prstGeom prst="roundRect">
          <a:avLst>
            <a:gd name="adj" fmla="val 10000"/>
          </a:avLst>
        </a:prstGeom>
        <a:solidFill>
          <a:schemeClr val="accent3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u="none" kern="1200" dirty="0" smtClean="0"/>
            <a:t>Особые условия допуска к работе</a:t>
          </a:r>
          <a:endParaRPr lang="ru-RU" sz="2400" u="none" kern="1200" dirty="0"/>
        </a:p>
      </dsp:txBody>
      <dsp:txXfrm>
        <a:off x="6010776" y="1744926"/>
        <a:ext cx="2771042" cy="1625761"/>
      </dsp:txXfrm>
    </dsp:sp>
    <dsp:sp modelId="{2A02BB80-F418-4CC5-932F-E7E69B85BA45}">
      <dsp:nvSpPr>
        <dsp:cNvPr id="0" name=""/>
        <dsp:cNvSpPr/>
      </dsp:nvSpPr>
      <dsp:spPr>
        <a:xfrm>
          <a:off x="6010776" y="3487311"/>
          <a:ext cx="2771042" cy="1625761"/>
        </a:xfrm>
        <a:prstGeom prst="roundRect">
          <a:avLst>
            <a:gd name="adj" fmla="val 10000"/>
          </a:avLst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/>
            <a:t>Требования к компетенциям для осуществления развития</a:t>
          </a:r>
          <a:endParaRPr lang="ru-RU" sz="2100" b="1" kern="1200" dirty="0"/>
        </a:p>
      </dsp:txBody>
      <dsp:txXfrm>
        <a:off x="6010776" y="3487311"/>
        <a:ext cx="2771042" cy="1625761"/>
      </dsp:txXfrm>
    </dsp:sp>
    <dsp:sp modelId="{898940EC-5346-4FC7-B22D-F41844CDED8A}">
      <dsp:nvSpPr>
        <dsp:cNvPr id="0" name=""/>
        <dsp:cNvSpPr/>
      </dsp:nvSpPr>
      <dsp:spPr>
        <a:xfrm>
          <a:off x="6010776" y="5229697"/>
          <a:ext cx="2771042" cy="16257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i="0" kern="1200" dirty="0" smtClean="0"/>
            <a:t>Требования к профессиональным компетенциям педагога, </a:t>
          </a:r>
          <a:r>
            <a:rPr lang="ru-RU" sz="1500" b="1" i="0" kern="1200" smtClean="0"/>
            <a:t/>
          </a:r>
          <a:br>
            <a:rPr lang="ru-RU" sz="1500" b="1" i="0" kern="1200" smtClean="0"/>
          </a:br>
          <a:r>
            <a:rPr lang="ru-RU" sz="1500" b="1" i="0" kern="1200" smtClean="0"/>
            <a:t>реализующего </a:t>
          </a:r>
          <a:r>
            <a:rPr lang="ru-RU" sz="1500" b="1" i="0" kern="1200" dirty="0" smtClean="0"/>
            <a:t>программы основного и среднего общего образования</a:t>
          </a:r>
          <a:endParaRPr lang="ru-RU" sz="1500" i="0" kern="1200" dirty="0"/>
        </a:p>
      </dsp:txBody>
      <dsp:txXfrm>
        <a:off x="6010776" y="5229697"/>
        <a:ext cx="2771042" cy="16257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B006F-D5CA-4944-B4A3-67A2A6238605}" type="datetimeFigureOut">
              <a:rPr lang="ru-RU" smtClean="0"/>
              <a:pPr/>
              <a:t>13.08.2014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117B8-7B06-4FE4-9FE5-A4085B6666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B006F-D5CA-4944-B4A3-67A2A6238605}" type="datetimeFigureOut">
              <a:rPr lang="ru-RU" smtClean="0"/>
              <a:pPr/>
              <a:t>13.08.2014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117B8-7B06-4FE4-9FE5-A4085B6666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B006F-D5CA-4944-B4A3-67A2A6238605}" type="datetimeFigureOut">
              <a:rPr lang="ru-RU" smtClean="0"/>
              <a:pPr/>
              <a:t>13.08.2014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117B8-7B06-4FE4-9FE5-A4085B6666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B006F-D5CA-4944-B4A3-67A2A6238605}" type="datetimeFigureOut">
              <a:rPr lang="ru-RU" smtClean="0"/>
              <a:pPr/>
              <a:t>13.08.2014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117B8-7B06-4FE4-9FE5-A4085B6666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B006F-D5CA-4944-B4A3-67A2A6238605}" type="datetimeFigureOut">
              <a:rPr lang="ru-RU" smtClean="0"/>
              <a:pPr/>
              <a:t>13.08.2014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117B8-7B06-4FE4-9FE5-A4085B6666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B006F-D5CA-4944-B4A3-67A2A6238605}" type="datetimeFigureOut">
              <a:rPr lang="ru-RU" smtClean="0"/>
              <a:pPr/>
              <a:t>13.08.2014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117B8-7B06-4FE4-9FE5-A4085B6666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B006F-D5CA-4944-B4A3-67A2A6238605}" type="datetimeFigureOut">
              <a:rPr lang="ru-RU" smtClean="0"/>
              <a:pPr/>
              <a:t>13.08.2014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117B8-7B06-4FE4-9FE5-A4085B6666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B006F-D5CA-4944-B4A3-67A2A6238605}" type="datetimeFigureOut">
              <a:rPr lang="ru-RU" smtClean="0"/>
              <a:pPr/>
              <a:t>13.08.2014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117B8-7B06-4FE4-9FE5-A4085B6666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B006F-D5CA-4944-B4A3-67A2A6238605}" type="datetimeFigureOut">
              <a:rPr lang="ru-RU" smtClean="0"/>
              <a:pPr/>
              <a:t>13.08.2014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117B8-7B06-4FE4-9FE5-A4085B6666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B006F-D5CA-4944-B4A3-67A2A6238605}" type="datetimeFigureOut">
              <a:rPr lang="ru-RU" smtClean="0"/>
              <a:pPr/>
              <a:t>13.08.2014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117B8-7B06-4FE4-9FE5-A4085B6666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B006F-D5CA-4944-B4A3-67A2A6238605}" type="datetimeFigureOut">
              <a:rPr lang="ru-RU" smtClean="0"/>
              <a:pPr/>
              <a:t>13.08.2014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E0117B8-7B06-4FE4-9FE5-A4085B6666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03B006F-D5CA-4944-B4A3-67A2A6238605}" type="datetimeFigureOut">
              <a:rPr lang="ru-RU" smtClean="0"/>
              <a:pPr/>
              <a:t>13.08.2014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0117B8-7B06-4FE4-9FE5-A4085B66665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395536" y="836712"/>
            <a:ext cx="8568952" cy="4968552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>МИНИСТЕРСТВО ТРУДА И СОЦИАЛЬНОЙ ЗАЩИТЫ</a:t>
            </a:r>
            <a:br>
              <a:rPr lang="ru-RU" sz="2400" b="1" dirty="0" smtClean="0"/>
            </a:br>
            <a:r>
              <a:rPr lang="ru-RU" sz="2400" b="1" dirty="0" smtClean="0"/>
              <a:t>РОССИЙСКОЙ ФЕДЕРАЦИИ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3600" b="1" dirty="0" smtClean="0"/>
              <a:t>ПРИКАЗ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от 18 октября 2013 г. N 544н</a:t>
            </a:r>
            <a:br>
              <a:rPr lang="ru-RU" sz="2400" dirty="0" smtClean="0"/>
            </a:br>
            <a:r>
              <a:rPr lang="ru-RU" sz="2400" b="1" dirty="0" smtClean="0"/>
              <a:t>ОБ УТВЕРЖДЕНИИ ПРОФЕССИОНАЛЬНОГО</a:t>
            </a:r>
            <a:br>
              <a:rPr lang="ru-RU" sz="2400" b="1" dirty="0" smtClean="0"/>
            </a:br>
            <a:r>
              <a:rPr lang="ru-RU" sz="2400" b="1" dirty="0" smtClean="0"/>
              <a:t>СТАНДАРТА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"ПЕДАГОГ (ПЕДАГОГИЧЕСКАЯ ДЕЯТЕЛЬНОСТЬ В</a:t>
            </a:r>
            <a:br>
              <a:rPr lang="ru-RU" sz="2400" dirty="0" smtClean="0"/>
            </a:br>
            <a:r>
              <a:rPr lang="ru-RU" sz="2400" dirty="0" smtClean="0"/>
              <a:t>СФЕРЕ ДОШКОЛЬНОГО,</a:t>
            </a:r>
            <a:br>
              <a:rPr lang="ru-RU" sz="2400" dirty="0" smtClean="0"/>
            </a:br>
            <a:r>
              <a:rPr lang="ru-RU" sz="2400" dirty="0" smtClean="0"/>
              <a:t>НАЧАЛЬНОГО ОБЩЕГО, ОСНОВНОГО ОБЩЕГО,</a:t>
            </a:r>
            <a:br>
              <a:rPr lang="ru-RU" sz="2400" dirty="0" smtClean="0"/>
            </a:br>
            <a:r>
              <a:rPr lang="ru-RU" sz="2400" dirty="0" smtClean="0"/>
              <a:t>СРЕДНЕГО ОБЩЕГО</a:t>
            </a:r>
            <a:br>
              <a:rPr lang="ru-RU" sz="2400" dirty="0" smtClean="0"/>
            </a:br>
            <a:r>
              <a:rPr lang="ru-RU" sz="2400" dirty="0" smtClean="0"/>
              <a:t>ОБРАЗОВАНИЯ) (ВОСПИТАТЕЛЬ, УЧИТЕЛЬ)"</a:t>
            </a:r>
            <a:endParaRPr lang="ru-RU" sz="2400" dirty="0"/>
          </a:p>
        </p:txBody>
      </p:sp>
      <p:pic>
        <p:nvPicPr>
          <p:cNvPr id="3" name="Picture 2" descr="D:\Сетевая\ЕГЭ 2013\герб Е.р.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1000100" cy="1222872"/>
          </a:xfrm>
          <a:prstGeom prst="rect">
            <a:avLst/>
          </a:prstGeom>
          <a:noFill/>
          <a:ln>
            <a:noFill/>
          </a:ln>
          <a:effectLst>
            <a:softEdge rad="3175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8326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- Организовывать различные  виды  внеурочной  деятельности: игровую,                                         учебно-исследовательскую, художественно-продуктивную,  </a:t>
            </a:r>
            <a:r>
              <a:rPr lang="ru-RU" dirty="0" err="1" smtClean="0"/>
              <a:t>культурно-досуговую</a:t>
            </a:r>
            <a:r>
              <a:rPr lang="ru-RU" dirty="0" smtClean="0"/>
              <a:t>  с  учетом возможностей       образовательной      организации,       места жительства и историко-культурного своеобразия региона;</a:t>
            </a:r>
          </a:p>
          <a:p>
            <a:r>
              <a:rPr lang="ru-RU" b="1" u="sng" dirty="0" smtClean="0"/>
              <a:t>Необходимые знания</a:t>
            </a:r>
          </a:p>
          <a:p>
            <a:pPr>
              <a:buNone/>
            </a:pPr>
            <a:r>
              <a:rPr lang="ru-RU" dirty="0" smtClean="0"/>
              <a:t>- Преподаваемый      предмет      в       пределах       требований федеральных государственных  образовательных  стандартов и основной общеобразовательной программы,  его  истории  и места в мировой культуре и науке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- История, теория,  закономерности  и  принципы  построения  и функционирования  образовательных  систем,  роль  и   место образования в жизни личности и общества;</a:t>
            </a:r>
          </a:p>
          <a:p>
            <a:pPr>
              <a:buNone/>
            </a:pPr>
            <a:r>
              <a:rPr lang="ru-RU" dirty="0" smtClean="0"/>
              <a:t>- Основные  закономерности  возрастного  развития,  стадии   и кризисы    развития,    социализация    личности,    индикаторы индивидуальных     особенностей     траекторий     жизни,     их возможные девиации, а также основы их психодиагностики ;</a:t>
            </a:r>
          </a:p>
          <a:p>
            <a:pPr>
              <a:buNone/>
            </a:pPr>
            <a:r>
              <a:rPr lang="ru-RU" dirty="0" smtClean="0"/>
              <a:t>- Основы    </a:t>
            </a:r>
            <a:r>
              <a:rPr lang="ru-RU" dirty="0" err="1" smtClean="0"/>
              <a:t>психодидактики</a:t>
            </a:r>
            <a:r>
              <a:rPr lang="ru-RU" dirty="0" smtClean="0"/>
              <a:t>,     поликультурного     образования, закономерностей поведения в социальных сетях;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6064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- Пути  достижения  образовательных  результатов  и   способы оценки результатов обучения;</a:t>
            </a:r>
          </a:p>
          <a:p>
            <a:pPr>
              <a:buNone/>
            </a:pPr>
            <a:r>
              <a:rPr lang="ru-RU" dirty="0" smtClean="0"/>
              <a:t>- Основы    методики     преподавания,     основные     принципы </a:t>
            </a:r>
            <a:r>
              <a:rPr lang="ru-RU" dirty="0" err="1" smtClean="0"/>
              <a:t>деятельностного</a:t>
            </a:r>
            <a:r>
              <a:rPr lang="ru-RU" dirty="0" smtClean="0"/>
              <a:t>   подхода,   виды   и   приемы    современных педагогических технологий;</a:t>
            </a:r>
          </a:p>
          <a:p>
            <a:pPr>
              <a:buNone/>
            </a:pPr>
            <a:r>
              <a:rPr lang="ru-RU" dirty="0" smtClean="0"/>
              <a:t>- Рабочая   программа   и   методика    обучения    по    данному предмету;</a:t>
            </a:r>
          </a:p>
          <a:p>
            <a:pPr>
              <a:buNone/>
            </a:pPr>
            <a:r>
              <a:rPr lang="ru-RU" dirty="0" smtClean="0"/>
              <a:t>- Приоритетные     направления     развития     образовательной системы Российской Федерации, законов и иных нормативных правовых     актов,      регламентирующих      образовательную деятельность    в     Российской     Федерации,     нормативных документов  по  вопросам  обучения  и   воспитания   детей   и молодежи,  федеральных  государственных  образовательных стандартов   дошкольного,   начального    общего,    основного общего,  среднего  общего  образования,  законодательства  о правах ребенка, трудового законодательства;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- Нормативные документы по вопросам обучения и  воспитания детей и молодежи;</a:t>
            </a:r>
          </a:p>
          <a:p>
            <a:pPr>
              <a:buNone/>
            </a:pPr>
            <a:r>
              <a:rPr lang="ru-RU" dirty="0" smtClean="0"/>
              <a:t>- Конвенция о правах ребенка;</a:t>
            </a:r>
          </a:p>
          <a:p>
            <a:pPr>
              <a:buNone/>
            </a:pPr>
            <a:r>
              <a:rPr lang="ru-RU" dirty="0" smtClean="0"/>
              <a:t>- Трудовое законодательство;</a:t>
            </a:r>
          </a:p>
          <a:p>
            <a:r>
              <a:rPr lang="ru-RU" b="1" u="sng" dirty="0" smtClean="0"/>
              <a:t>Другие  характеристики</a:t>
            </a:r>
          </a:p>
          <a:p>
            <a:pPr>
              <a:buNone/>
            </a:pPr>
            <a:r>
              <a:rPr lang="ru-RU" dirty="0" smtClean="0"/>
              <a:t>   Соблюдение   правовых,   нравственных   и   этических   норм, требований профессиональной этики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i="1" dirty="0" smtClean="0"/>
              <a:t>Воспитательная деятельность</a:t>
            </a:r>
            <a:br>
              <a:rPr lang="ru-RU" sz="3600" b="1" i="1" dirty="0" smtClean="0"/>
            </a:br>
            <a:r>
              <a:rPr lang="ru-RU" sz="2000" b="1" i="1" dirty="0" smtClean="0"/>
              <a:t> (Личностные качества и профессиональные компетенции, необходимые педагогу для осуществления воспитательной деятельности)</a:t>
            </a:r>
            <a:endParaRPr lang="ru-RU" sz="20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2568"/>
          </a:xfrm>
        </p:spPr>
        <p:txBody>
          <a:bodyPr>
            <a:normAutofit fontScale="92500" lnSpcReduction="20000"/>
          </a:bodyPr>
          <a:lstStyle/>
          <a:p>
            <a:r>
              <a:rPr lang="ru-RU" b="1" u="sng" dirty="0" smtClean="0"/>
              <a:t>Трудовые действия</a:t>
            </a:r>
          </a:p>
          <a:p>
            <a:pPr>
              <a:buNone/>
            </a:pPr>
            <a:r>
              <a:rPr lang="ru-RU" dirty="0" smtClean="0"/>
              <a:t>- Регулирование поведения обучающихся  для  обеспечения безопасной образовательной среды;</a:t>
            </a:r>
          </a:p>
          <a:p>
            <a:pPr>
              <a:buNone/>
            </a:pPr>
            <a:r>
              <a:rPr lang="ru-RU" dirty="0" smtClean="0"/>
              <a:t>- Реализация  современных,  в  том   числе   интерактивных, форм и методов воспитательной работы, используя их  как на занятии, так и во внеурочной деятельности;</a:t>
            </a:r>
          </a:p>
          <a:p>
            <a:pPr>
              <a:buNone/>
            </a:pPr>
            <a:r>
              <a:rPr lang="ru-RU" dirty="0" smtClean="0"/>
              <a:t>- Постановка    воспитательных     целей,     способствующих развитию обучающихся, независимо от их  способностей  и характера;</a:t>
            </a:r>
          </a:p>
          <a:p>
            <a:pPr>
              <a:buNone/>
            </a:pPr>
            <a:r>
              <a:rPr lang="ru-RU" dirty="0" smtClean="0"/>
              <a:t>- Определение   и    принятие    четких    правил    поведения обучающимися в соответствии с уставом образовательной организации    и    правилами     внутреннего     распорядка образовательной организации;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2" descr="D:\Сетевая\ЕГЭ 2013\герб Е.р.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1000100" cy="1222872"/>
          </a:xfrm>
          <a:prstGeom prst="rect">
            <a:avLst/>
          </a:prstGeom>
          <a:noFill/>
          <a:ln>
            <a:noFill/>
          </a:ln>
          <a:effectLst>
            <a:softEdge rad="31750"/>
          </a:effec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- Проектирование и реализация воспитательных программ;</a:t>
            </a:r>
          </a:p>
          <a:p>
            <a:pPr>
              <a:buNone/>
            </a:pPr>
            <a:r>
              <a:rPr lang="ru-RU" dirty="0" smtClean="0"/>
              <a:t>- Реализация   воспитательных   возможностей    различных видов деятельности ребенка (учебной,  игровой,  трудовой, спортивной, художественной и т.д.);</a:t>
            </a:r>
          </a:p>
          <a:p>
            <a:pPr>
              <a:buNone/>
            </a:pPr>
            <a:r>
              <a:rPr lang="ru-RU" dirty="0" smtClean="0"/>
              <a:t>- Проектирование    ситуаций    и    событий,     развивающих эмоционально-ценностную    сферу     ребенка     (культуру переживаний и ценностные ориентации ребенка);</a:t>
            </a:r>
          </a:p>
          <a:p>
            <a:pPr>
              <a:buNone/>
            </a:pPr>
            <a:r>
              <a:rPr lang="ru-RU" dirty="0" smtClean="0"/>
              <a:t>- Помощь    и    поддержка    в    организации    деятельности ученических органов самоуправления;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83264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- Создание,  поддержание  уклада,  атмосферы  и  традиций жизни образовательной организации;</a:t>
            </a:r>
          </a:p>
          <a:p>
            <a:pPr>
              <a:buNone/>
            </a:pPr>
            <a:r>
              <a:rPr lang="ru-RU" dirty="0" smtClean="0"/>
              <a:t>- Развитие   у   обучающихся   познавательной    активности, самостоятельности, инициативы,             творческих способностей,     формирование     гражданской     позиции, способности  к  труду  и  жизни  в  условиях   современного мира, формирование у обучающихся культуры здорового и безопасного образа жизни;</a:t>
            </a:r>
          </a:p>
          <a:p>
            <a:pPr>
              <a:buNone/>
            </a:pPr>
            <a:r>
              <a:rPr lang="ru-RU" dirty="0" smtClean="0"/>
              <a:t>- Формирование  толерантности   и   навыков   поведения   в изменяющейся поликультурной среде;</a:t>
            </a:r>
          </a:p>
          <a:p>
            <a:pPr>
              <a:buNone/>
            </a:pPr>
            <a:r>
              <a:rPr lang="ru-RU" dirty="0" smtClean="0"/>
              <a:t>- Использование   конструктивных   воспитательных   усилий родителей    (законных    представителей)     обучающихся, помощь семье в решении вопросов воспитания ребенка.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88632"/>
          </a:xfrm>
        </p:spPr>
        <p:txBody>
          <a:bodyPr>
            <a:normAutofit fontScale="92500"/>
          </a:bodyPr>
          <a:lstStyle/>
          <a:p>
            <a:r>
              <a:rPr lang="ru-RU" b="1" u="sng" dirty="0" smtClean="0"/>
              <a:t>Необходимые умения:</a:t>
            </a:r>
          </a:p>
          <a:p>
            <a:pPr>
              <a:buNone/>
            </a:pPr>
            <a:r>
              <a:rPr lang="ru-RU" dirty="0" smtClean="0"/>
              <a:t>- Строить     воспитательную     деятельность      с      учетом культурных      различий      детей,      половозрастных и индивидуальных особенностей;</a:t>
            </a:r>
          </a:p>
          <a:p>
            <a:pPr>
              <a:buNone/>
            </a:pPr>
            <a:r>
              <a:rPr lang="ru-RU" dirty="0" smtClean="0"/>
              <a:t>- Общаться с детьми, признавать их достоинство, понимая и принимая их;</a:t>
            </a:r>
          </a:p>
          <a:p>
            <a:pPr>
              <a:buNone/>
            </a:pPr>
            <a:r>
              <a:rPr lang="ru-RU" dirty="0" smtClean="0"/>
              <a:t>- Создавать  в  учебных  группах  (классе,  кружке,  секции  и т.п.)      разновозрастные      детско-взрослые       общности обучающихся, их родителей (законных  представителей)  и педагогических работников;</a:t>
            </a:r>
          </a:p>
          <a:p>
            <a:pPr>
              <a:buNone/>
            </a:pPr>
            <a:r>
              <a:rPr lang="ru-RU" dirty="0" smtClean="0"/>
              <a:t>- Управлять   учебными   группами    с    целью    вовлечения обучающихся в процесс обучения и воспитания, мотивируя их учебно-познавательную деятельность;</a:t>
            </a:r>
          </a:p>
          <a:p>
            <a:pPr>
              <a:buFontTx/>
              <a:buChar char="-"/>
            </a:pP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5989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- Анализировать реальное состояние дел в учебной  группе, поддерживать      в      детском     коллективе       деловую, дружелюбную атмосферу;</a:t>
            </a:r>
          </a:p>
          <a:p>
            <a:pPr>
              <a:buNone/>
            </a:pPr>
            <a:r>
              <a:rPr lang="ru-RU" dirty="0" smtClean="0"/>
              <a:t>- Защищать    достоинство     и     интересы     обучающихся, помогать  детям,  оказавшимся  в   конфликтной   ситуации и/или неблагоприятных условиях;</a:t>
            </a:r>
          </a:p>
          <a:p>
            <a:pPr>
              <a:buNone/>
            </a:pPr>
            <a:r>
              <a:rPr lang="ru-RU" dirty="0" smtClean="0"/>
              <a:t>- Находить    ценностный     аспект     учебного     знания     и информации обеспечивать его понимание  и  переживание обучающимися;</a:t>
            </a:r>
          </a:p>
          <a:p>
            <a:pPr>
              <a:buNone/>
            </a:pPr>
            <a:r>
              <a:rPr lang="ru-RU" dirty="0" smtClean="0"/>
              <a:t>- Владеть   методами   организации   экскурсий,   походов   и экспедиций и т.п.;</a:t>
            </a:r>
          </a:p>
          <a:p>
            <a:pPr>
              <a:buNone/>
            </a:pPr>
            <a:r>
              <a:rPr lang="ru-RU" dirty="0" smtClean="0"/>
              <a:t>- Сотрудничать с  другими  педагогическими  работниками  и другими специалистами в решении воспитательных задач.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760640"/>
          </a:xfrm>
        </p:spPr>
        <p:txBody>
          <a:bodyPr>
            <a:normAutofit fontScale="92500" lnSpcReduction="20000"/>
          </a:bodyPr>
          <a:lstStyle/>
          <a:p>
            <a:r>
              <a:rPr lang="ru-RU" b="1" u="sng" dirty="0" smtClean="0"/>
              <a:t>Необходимые знания</a:t>
            </a:r>
          </a:p>
          <a:p>
            <a:pPr>
              <a:buNone/>
            </a:pPr>
            <a:r>
              <a:rPr lang="ru-RU" dirty="0" smtClean="0"/>
              <a:t>- Основы  законодательства  о  правах  ребенка,   законы   в сфере   образования   и   федеральные    государственные образовательные стандарты общего образования;</a:t>
            </a:r>
          </a:p>
          <a:p>
            <a:pPr>
              <a:buNone/>
            </a:pPr>
            <a:r>
              <a:rPr lang="ru-RU" dirty="0" smtClean="0"/>
              <a:t>- История, теория, закономерности и  принципы  построения и  функционирования   образовательных   (педагогических) систем,  роль  и  место  образования  в  жизни  личности  и общества;</a:t>
            </a:r>
          </a:p>
          <a:p>
            <a:pPr>
              <a:buNone/>
            </a:pPr>
            <a:r>
              <a:rPr lang="ru-RU" dirty="0" smtClean="0"/>
              <a:t>- Основы  </a:t>
            </a:r>
            <a:r>
              <a:rPr lang="ru-RU" dirty="0" err="1" smtClean="0"/>
              <a:t>психодидактики</a:t>
            </a:r>
            <a:r>
              <a:rPr lang="ru-RU" dirty="0" smtClean="0"/>
              <a:t>,   поликультурного   образования, закономерностей поведения в социальных сетях;</a:t>
            </a:r>
          </a:p>
          <a:p>
            <a:pPr>
              <a:buNone/>
            </a:pPr>
            <a:r>
              <a:rPr lang="ru-RU" dirty="0" smtClean="0"/>
              <a:t>- Основные закономерности возрастного развития, стадии  и кризисы развития и социализации личности, индикаторы  и индивидуальные   особенности  траекторий   жизни   и   их возможные девиации, приемы их диагностики;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671691"/>
            <a:ext cx="8712968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</a:t>
            </a:r>
            <a:r>
              <a:rPr lang="ru-RU" sz="2000" dirty="0" smtClean="0"/>
              <a:t>В соответствии с пунктом 22 Правил разработки, утверждения и применения профессиональных стандартов, утвержденных постановлением Правительства Российской Федерации от 22 января 2013 г. № 23 (Собрание законодательства  Российской Федерации, 2013, № 4, ст. 293), </a:t>
            </a:r>
            <a:r>
              <a:rPr lang="ru-RU" sz="2000" dirty="0" err="1" smtClean="0"/>
              <a:t>п</a:t>
            </a:r>
            <a:r>
              <a:rPr lang="ru-RU" sz="2000" dirty="0" smtClean="0"/>
              <a:t> </a:t>
            </a:r>
            <a:r>
              <a:rPr lang="ru-RU" sz="2000" dirty="0" err="1" smtClean="0"/>
              <a:t>р</a:t>
            </a:r>
            <a:r>
              <a:rPr lang="ru-RU" sz="2000" dirty="0" smtClean="0"/>
              <a:t> и к а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ы</a:t>
            </a:r>
            <a:r>
              <a:rPr lang="ru-RU" sz="2000" dirty="0" smtClean="0"/>
              <a:t> в а ю:</a:t>
            </a:r>
          </a:p>
          <a:p>
            <a:pPr algn="just"/>
            <a:r>
              <a:rPr lang="ru-RU" sz="2000" dirty="0" smtClean="0"/>
              <a:t>1. Утвердить прилагаемый профессиональный стандарт «Педагог педагогическая деятельность в сфере дошкольного, начального общего,  основного общего, среднего общего образования) (воспитатель, учитель)».</a:t>
            </a:r>
          </a:p>
          <a:p>
            <a:pPr algn="just"/>
            <a:r>
              <a:rPr lang="ru-RU" sz="2000" dirty="0" smtClean="0"/>
              <a:t>2. Установить, что профессиональный стандарт «Педагог (педагогическая деятельность в сфере дошкольного, начального общего, основного общего,  среднего общего образования) (воспитатель, учитель)» </a:t>
            </a:r>
            <a:r>
              <a:rPr lang="ru-RU" sz="2000" b="1" i="1" dirty="0" smtClean="0"/>
              <a:t>применяется  работодателями при формировании кадровой политики и в управлении персоналом, при организации обучения и аттестации работников, заключении трудовых договоров, разработке должностных инструкций и установлении систем оплаты труда с 1 января 2015 года.</a:t>
            </a:r>
          </a:p>
          <a:p>
            <a:pPr algn="r"/>
            <a:r>
              <a:rPr lang="ru-RU" dirty="0" smtClean="0"/>
              <a:t>Министр </a:t>
            </a:r>
            <a:br>
              <a:rPr lang="ru-RU" dirty="0" smtClean="0"/>
            </a:br>
            <a:r>
              <a:rPr lang="ru-RU" dirty="0" smtClean="0"/>
              <a:t>М.А. </a:t>
            </a:r>
            <a:r>
              <a:rPr lang="ru-RU" dirty="0" err="1" smtClean="0"/>
              <a:t>Топилин</a:t>
            </a:r>
            <a:endParaRPr lang="ru-RU" dirty="0"/>
          </a:p>
        </p:txBody>
      </p:sp>
      <p:pic>
        <p:nvPicPr>
          <p:cNvPr id="3" name="Picture 2" descr="D:\Сетевая\ЕГЭ 2013\герб Е.р.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1000100" cy="1222872"/>
          </a:xfrm>
          <a:prstGeom prst="rect">
            <a:avLst/>
          </a:prstGeom>
          <a:noFill/>
          <a:ln>
            <a:noFill/>
          </a:ln>
          <a:effectLst>
            <a:softEdge rad="31750"/>
          </a:effec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- Научное представление о результатах образования,  путях их достижения и способах оценки;</a:t>
            </a:r>
          </a:p>
          <a:p>
            <a:pPr>
              <a:buNone/>
            </a:pPr>
            <a:r>
              <a:rPr lang="ru-RU" dirty="0" smtClean="0"/>
              <a:t>- Основы   методики   воспитательной    работы,    основные принципы   </a:t>
            </a:r>
            <a:r>
              <a:rPr lang="ru-RU" dirty="0" err="1" smtClean="0"/>
              <a:t>деятельностного</a:t>
            </a:r>
            <a:r>
              <a:rPr lang="ru-RU" dirty="0" smtClean="0"/>
              <a:t>   подхода,   виды   и    приемы современных педагогических технологий;</a:t>
            </a:r>
          </a:p>
          <a:p>
            <a:pPr>
              <a:buNone/>
            </a:pPr>
            <a:r>
              <a:rPr lang="ru-RU" dirty="0" smtClean="0"/>
              <a:t>- Нормативные  правовые,  руководящие   и   инструктивные документы,   регулирующие   организацию   и   проведение мероприятий за  пределами  территории  образовательной организации (экскурсий, походов и экспедиций); </a:t>
            </a:r>
          </a:p>
          <a:p>
            <a:r>
              <a:rPr lang="ru-RU" b="1" u="sng" dirty="0" smtClean="0"/>
              <a:t>Другие  характеристики</a:t>
            </a:r>
          </a:p>
          <a:p>
            <a:pPr>
              <a:buNone/>
            </a:pPr>
            <a:r>
              <a:rPr lang="ru-RU" dirty="0" smtClean="0"/>
              <a:t>- Соблюдение правовых,  нравственных  и  этических  норм, требований профессиональной этики.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704088"/>
            <a:ext cx="8640960" cy="10687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i="1" dirty="0" smtClean="0"/>
              <a:t>Развивающая деятельность </a:t>
            </a:r>
            <a:br>
              <a:rPr lang="ru-RU" sz="3600" b="1" i="1" dirty="0" smtClean="0"/>
            </a:br>
            <a:r>
              <a:rPr lang="ru-RU" sz="2200" b="1" i="1" dirty="0" smtClean="0"/>
              <a:t>(Личностные качества и профессиональные компетенции, необходимые педагогу для осуществления развивающей деятельности)</a:t>
            </a:r>
            <a:endParaRPr lang="ru-RU" sz="22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45432"/>
            <a:ext cx="8363272" cy="5112568"/>
          </a:xfrm>
        </p:spPr>
        <p:txBody>
          <a:bodyPr>
            <a:normAutofit/>
          </a:bodyPr>
          <a:lstStyle/>
          <a:p>
            <a:r>
              <a:rPr lang="ru-RU" b="1" u="sng" dirty="0" smtClean="0"/>
              <a:t>Трудовые  действия</a:t>
            </a:r>
          </a:p>
          <a:p>
            <a:pPr>
              <a:buNone/>
            </a:pPr>
            <a:r>
              <a:rPr lang="ru-RU" dirty="0" smtClean="0"/>
              <a:t>- Выявление    в    ходе     наблюдения     поведенческих     и личностных     проблем     обучающихся,      связанных    с  особенностями их развития;</a:t>
            </a:r>
          </a:p>
          <a:p>
            <a:pPr>
              <a:buNone/>
            </a:pPr>
            <a:r>
              <a:rPr lang="ru-RU" dirty="0" smtClean="0"/>
              <a:t>- Оценка   параметров и проектирование   психологически безопасной и комфортной    образовательной среды, разработка   программ   профилактики различных форм насилия в школе;</a:t>
            </a:r>
          </a:p>
          <a:p>
            <a:pPr>
              <a:buNone/>
            </a:pPr>
            <a:r>
              <a:rPr lang="ru-RU" dirty="0" smtClean="0"/>
              <a:t>- Применение  инструментария  и   методов   диагностики   и оценки показателей уровня и динамики развития ребенка;</a:t>
            </a:r>
            <a:endParaRPr lang="ru-RU" dirty="0"/>
          </a:p>
        </p:txBody>
      </p:sp>
      <p:pic>
        <p:nvPicPr>
          <p:cNvPr id="4" name="Picture 2" descr="D:\Сетевая\ЕГЭ 2013\герб Е.р.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1000100" cy="1222872"/>
          </a:xfrm>
          <a:prstGeom prst="rect">
            <a:avLst/>
          </a:prstGeom>
          <a:noFill/>
          <a:ln>
            <a:noFill/>
          </a:ln>
          <a:effectLst>
            <a:softEdge rad="31750"/>
          </a:effec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- Освоение     и      применение      психолого-педагогических технологий (в том числе  инклюзивных),  необходимых  для адресной работы с различными  контингентами  учащихся: одаренные    дети,    социально    уязвимые    дети,     дети, попавшие в трудные жизненные ситуации,  дети-мигранты, дети-сироты,     дети     с     особыми      образовательными потребностями  (</a:t>
            </a:r>
            <a:r>
              <a:rPr lang="ru-RU" dirty="0" err="1" smtClean="0"/>
              <a:t>аутисты</a:t>
            </a:r>
            <a:r>
              <a:rPr lang="ru-RU" dirty="0" smtClean="0"/>
              <a:t>,  дети   с   синдромом   дефицита внимания     и     </a:t>
            </a:r>
            <a:r>
              <a:rPr lang="ru-RU" dirty="0" err="1" smtClean="0"/>
              <a:t>гиперактивностью</a:t>
            </a:r>
            <a:r>
              <a:rPr lang="ru-RU" dirty="0" smtClean="0"/>
              <a:t>     </a:t>
            </a:r>
            <a:r>
              <a:rPr lang="ru-RU" dirty="0" err="1" smtClean="0"/>
              <a:t>и</a:t>
            </a:r>
            <a:r>
              <a:rPr lang="ru-RU" dirty="0" smtClean="0"/>
              <a:t>     др.),   дети      с ограниченными     возможностями     здоровья,     дети   с  девиациями поведения, дети с зависимостью;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- Оказание адресной помощи обучающимся;</a:t>
            </a:r>
          </a:p>
          <a:p>
            <a:pPr>
              <a:buNone/>
            </a:pPr>
            <a:r>
              <a:rPr lang="ru-RU" dirty="0" smtClean="0"/>
              <a:t>- Взаимодействие   с   другими   специалистами    в    рамках </a:t>
            </a:r>
            <a:r>
              <a:rPr lang="ru-RU" dirty="0" err="1" smtClean="0"/>
              <a:t>психолого-медико-педагогического</a:t>
            </a:r>
            <a:r>
              <a:rPr lang="ru-RU" dirty="0" smtClean="0"/>
              <a:t> консилиума;</a:t>
            </a:r>
          </a:p>
          <a:p>
            <a:pPr>
              <a:buNone/>
            </a:pPr>
            <a:r>
              <a:rPr lang="ru-RU" dirty="0" smtClean="0"/>
              <a:t>- Разработка (совместно с другими    специалистами)    и реализация     совместно     с     родителями      (законными представителями)  программ   индивидуального   развития ребенка;</a:t>
            </a:r>
          </a:p>
          <a:p>
            <a:pPr>
              <a:buNone/>
            </a:pPr>
            <a:r>
              <a:rPr lang="ru-RU" dirty="0" smtClean="0"/>
              <a:t>- Освоение     и     адекватное     применение     специальных технологий     и      методов,      позволяющих      проводить коррекционно-развивающую работу;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76064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- Развитие   у   обучающихся   познавательной    активности, самостоятельности, инициативы,             творческих способностей,     формирование     гражданской     позиции, способности  к  труду  и  жизни  в  условиях   современного мира, формирование у обучающихся культуры здорового и безопасного образа жизни;</a:t>
            </a:r>
          </a:p>
          <a:p>
            <a:pPr>
              <a:buNone/>
            </a:pPr>
            <a:r>
              <a:rPr lang="ru-RU" dirty="0" smtClean="0"/>
              <a:t>- Формирование     и     реализация      программ      развития универсальных учебных действий,  образцов  и  ценностей социального   поведения,   навыков    поведения    в    мире виртуальной      реальности       и       социальных       сетях, формирование   толерантности   и   позитивных   образцов поликультурного общения;</a:t>
            </a:r>
          </a:p>
          <a:p>
            <a:pPr>
              <a:buNone/>
            </a:pPr>
            <a:r>
              <a:rPr lang="ru-RU" dirty="0" smtClean="0"/>
              <a:t>- Формирование     системы      регуляции      поведения      и деятельности обучающихся;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>
            <a:normAutofit fontScale="92500" lnSpcReduction="10000"/>
          </a:bodyPr>
          <a:lstStyle/>
          <a:p>
            <a:r>
              <a:rPr lang="ru-RU" b="1" u="sng" dirty="0" smtClean="0"/>
              <a:t>Необходимые умения</a:t>
            </a:r>
          </a:p>
          <a:p>
            <a:pPr>
              <a:buNone/>
            </a:pPr>
            <a:r>
              <a:rPr lang="ru-RU" dirty="0" smtClean="0"/>
              <a:t>- Владеть   профессиональной    установкой    на    оказание помощи любому ребенку вне зависимости от его реальных учебных    возможностей,    особенностей    в     поведении, состояния психического и физического здоровья;</a:t>
            </a:r>
          </a:p>
          <a:p>
            <a:pPr>
              <a:buNone/>
            </a:pPr>
            <a:r>
              <a:rPr lang="ru-RU" dirty="0" smtClean="0"/>
              <a:t>- Использовать  в  практике  своей  работы  психологические подходы:    культурно-исторический,    </a:t>
            </a:r>
            <a:r>
              <a:rPr lang="ru-RU" dirty="0" err="1" smtClean="0"/>
              <a:t>деятельностный</a:t>
            </a:r>
            <a:r>
              <a:rPr lang="ru-RU" dirty="0" smtClean="0"/>
              <a:t>     и развивающий;</a:t>
            </a:r>
          </a:p>
          <a:p>
            <a:pPr>
              <a:buNone/>
            </a:pPr>
            <a:r>
              <a:rPr lang="ru-RU" dirty="0" smtClean="0"/>
              <a:t>- Осуществлять    (совместно    с    психологом    и    другими специалистами) психолого-педагогическое  сопровождение основных общеобразовательных программ;</a:t>
            </a:r>
          </a:p>
          <a:p>
            <a:pPr>
              <a:buNone/>
            </a:pPr>
            <a:r>
              <a:rPr lang="ru-RU" dirty="0" smtClean="0"/>
              <a:t>- Понимать     документацию     специалистов     (психологов, дефектологов, логопедов и т.д.);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97666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- Составить     (совместно     с     психологом      и      другими специалистами) </a:t>
            </a:r>
            <a:r>
              <a:rPr lang="ru-RU" dirty="0" err="1" smtClean="0"/>
              <a:t>психолого</a:t>
            </a:r>
            <a:r>
              <a:rPr lang="ru-RU" dirty="0" smtClean="0"/>
              <a:t>- педагогическую характеристику (портрет) личности обучающегося;</a:t>
            </a:r>
          </a:p>
          <a:p>
            <a:pPr>
              <a:buNone/>
            </a:pPr>
            <a:r>
              <a:rPr lang="ru-RU" dirty="0" smtClean="0"/>
              <a:t>- Разрабатывать      и      реализовывать      индивидуальные образовательные маршруты, индивидуальные  программы развития            и             индивидуально-ориентированные  образовательные   программы   с   учетом   личностных    и возрастных особенностей обучающихся;</a:t>
            </a:r>
          </a:p>
          <a:p>
            <a:pPr>
              <a:buNone/>
            </a:pPr>
            <a:r>
              <a:rPr lang="ru-RU" dirty="0" smtClean="0"/>
              <a:t>- Владеть стандартизированными методами психодиагностики личностных характеристик и  возрастных особенностей обучающихся;</a:t>
            </a:r>
          </a:p>
          <a:p>
            <a:pPr>
              <a:buNone/>
            </a:pPr>
            <a:r>
              <a:rPr lang="ru-RU" dirty="0" smtClean="0"/>
              <a:t>- Оценивать образовательные результаты: формируемые  в преподаваемом предмете предметные и  </a:t>
            </a:r>
            <a:r>
              <a:rPr lang="ru-RU" dirty="0" err="1" smtClean="0"/>
              <a:t>метапредметные</a:t>
            </a:r>
            <a:r>
              <a:rPr lang="ru-RU" dirty="0" smtClean="0"/>
              <a:t> компетенции,    а    также    осуществлять    (совместно     с психологом) мониторинг личностных характеристик;</a:t>
            </a:r>
          </a:p>
          <a:p>
            <a:pPr>
              <a:buNone/>
            </a:pPr>
            <a:r>
              <a:rPr lang="ru-RU" dirty="0" smtClean="0"/>
              <a:t>- Формировать детско-взрослые сообщества.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60640"/>
          </a:xfrm>
        </p:spPr>
        <p:txBody>
          <a:bodyPr>
            <a:normAutofit/>
          </a:bodyPr>
          <a:lstStyle/>
          <a:p>
            <a:r>
              <a:rPr lang="ru-RU" b="1" u="sng" dirty="0" smtClean="0"/>
              <a:t>Необходимые знания</a:t>
            </a:r>
          </a:p>
          <a:p>
            <a:pPr>
              <a:buNone/>
            </a:pPr>
            <a:r>
              <a:rPr lang="ru-RU" dirty="0" smtClean="0"/>
              <a:t>- Педагогические            закономерности             организации образовательного процесса;</a:t>
            </a:r>
          </a:p>
          <a:p>
            <a:pPr>
              <a:buNone/>
            </a:pPr>
            <a:r>
              <a:rPr lang="ru-RU" dirty="0" smtClean="0"/>
              <a:t>- Законы   развития   личности   и   проявления   личностных свойств, психологические законы периодизации и кризисов развития;</a:t>
            </a:r>
          </a:p>
          <a:p>
            <a:pPr>
              <a:buNone/>
            </a:pPr>
            <a:r>
              <a:rPr lang="ru-RU" dirty="0" smtClean="0"/>
              <a:t>- Теория   и   технологии   учета   возрастных   особенностей обучающихся;</a:t>
            </a:r>
          </a:p>
          <a:p>
            <a:pPr>
              <a:buNone/>
            </a:pPr>
            <a:r>
              <a:rPr lang="ru-RU" dirty="0" smtClean="0"/>
              <a:t>- Закономерности         формирования          детско-взрослых сообществ, их социально-психологических  особенности  и закономерности    развития     детских     и     подростковых сообществ;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- Основные      закономерности      семейных       отношений, позволяющие    эффективно    работать    с    родительской общественностью;</a:t>
            </a:r>
          </a:p>
          <a:p>
            <a:pPr>
              <a:buNone/>
            </a:pPr>
            <a:r>
              <a:rPr lang="ru-RU" dirty="0" smtClean="0"/>
              <a:t>- Основы     психодиагностики      и      основные      признаки отклонения в развитии детей;</a:t>
            </a:r>
          </a:p>
          <a:p>
            <a:pPr>
              <a:buNone/>
            </a:pPr>
            <a:r>
              <a:rPr lang="ru-RU" dirty="0" smtClean="0"/>
              <a:t>- Социально-психологические              особенности               и закономерности развития детско-взрослых сообществ;</a:t>
            </a:r>
          </a:p>
          <a:p>
            <a:r>
              <a:rPr lang="ru-RU" b="1" u="sng" dirty="0" smtClean="0"/>
              <a:t>Другие  характеристики</a:t>
            </a:r>
          </a:p>
          <a:p>
            <a:pPr>
              <a:buNone/>
            </a:pPr>
            <a:r>
              <a:rPr lang="ru-RU" dirty="0" smtClean="0"/>
              <a:t>- Соблюдение правовых,  нравственных  и  этических  норм, требований профессиональной этики.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52128"/>
          </a:xfrm>
        </p:spPr>
        <p:txBody>
          <a:bodyPr>
            <a:noAutofit/>
          </a:bodyPr>
          <a:lstStyle/>
          <a:p>
            <a:pPr algn="ctr"/>
            <a:r>
              <a:rPr lang="ru-RU" sz="2400" b="1" i="1" dirty="0" smtClean="0"/>
              <a:t>Профессиональные компетенции педагога, </a:t>
            </a:r>
            <a:br>
              <a:rPr lang="ru-RU" sz="2400" b="1" i="1" dirty="0" smtClean="0"/>
            </a:br>
            <a:r>
              <a:rPr lang="ru-RU" sz="2400" b="1" i="1" dirty="0" smtClean="0"/>
              <a:t>отражающие специфику работы в дошкольной организации</a:t>
            </a:r>
            <a:endParaRPr lang="ru-RU" sz="28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700808"/>
            <a:ext cx="8640960" cy="5157192"/>
          </a:xfrm>
        </p:spPr>
        <p:txBody>
          <a:bodyPr>
            <a:normAutofit fontScale="92500" lnSpcReduction="20000"/>
          </a:bodyPr>
          <a:lstStyle/>
          <a:p>
            <a:r>
              <a:rPr lang="ru-RU" b="1" u="sng" dirty="0" smtClean="0"/>
              <a:t>Трудовые действия</a:t>
            </a:r>
          </a:p>
          <a:p>
            <a:pPr>
              <a:buNone/>
            </a:pPr>
            <a:r>
              <a:rPr lang="ru-RU" dirty="0" smtClean="0"/>
              <a:t>- Участие   в   разработке   основной   общеобразовательной программы  образовательной организации в соответствии с федеральным  государственным        образовательным стандартом дошкольного образования;</a:t>
            </a:r>
          </a:p>
          <a:p>
            <a:pPr>
              <a:buNone/>
            </a:pPr>
            <a:r>
              <a:rPr lang="ru-RU" dirty="0" smtClean="0"/>
              <a:t>- Участие    в    создании    безопасной    и     психологически комфортной   образовательной   среды    образовательной организации   через    обеспечение    безопасности    жизни детей,     поддержание     эмоционального      </a:t>
            </a:r>
            <a:r>
              <a:rPr lang="ru-RU" dirty="0" err="1" smtClean="0"/>
              <a:t>благополучияребенка</a:t>
            </a:r>
            <a:r>
              <a:rPr lang="ru-RU" dirty="0" smtClean="0"/>
              <a:t>    в    период    пребывания    в     образовательной организации;</a:t>
            </a:r>
          </a:p>
          <a:p>
            <a:pPr>
              <a:buNone/>
            </a:pPr>
            <a:r>
              <a:rPr lang="ru-RU" dirty="0" smtClean="0"/>
              <a:t>- Планирование  и  реализация  образовательной  работы  в группе   детей   раннего   и/или   дошкольного   возраста   в соответствии      с      федеральными      государственными образовательными        стандартами        и         основными образовательными программами;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2" descr="D:\Сетевая\ЕГЭ 2013\герб Е.р.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1000100" cy="1222872"/>
          </a:xfrm>
          <a:prstGeom prst="rect">
            <a:avLst/>
          </a:prstGeom>
          <a:noFill/>
          <a:ln>
            <a:noFill/>
          </a:ln>
          <a:effectLst>
            <a:softEdge rad="3175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0" y="1700808"/>
            <a:ext cx="9144000" cy="345638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" name="Схема 1"/>
          <p:cNvGraphicFramePr/>
          <p:nvPr/>
        </p:nvGraphicFramePr>
        <p:xfrm>
          <a:off x="179512" y="0"/>
          <a:ext cx="8784976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- Организация  и  проведение  педагогического  мониторинга освоения  детьми  образовательной  программы  и  анализ образовательной  работы  в  группе  детей  раннего   и/или дошкольного возраста;</a:t>
            </a:r>
          </a:p>
          <a:p>
            <a:pPr>
              <a:buNone/>
            </a:pPr>
            <a:r>
              <a:rPr lang="ru-RU" dirty="0" smtClean="0"/>
              <a:t>- Участие в планировании и корректировке образовательных задач (совместно с психологом и  другими  специалистами) по  результатам  мониторинга  с   учетом   индивидуальных особенностей  развития  каждого  ребенка   раннего   и/или дошкольного возраста;</a:t>
            </a:r>
          </a:p>
          <a:p>
            <a:pPr>
              <a:buNone/>
            </a:pPr>
            <a:r>
              <a:rPr lang="ru-RU" dirty="0" smtClean="0"/>
              <a:t>- Реализация  педагогических  рекомендаций   специалистов (психолога,  логопеда,  дефектолога   и   др.)   в   работе   с детьми,      испытывающими      трудности в освоении программы, а также  с детьми       с особыми образовательными потребностями;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- Развитие     профессионально     значимых     компетенций, необходимых    для    решения    образовательных     задач развития детей раннего и дошкольного возраста  с  учетом особенностей возрастных и индивидуальных особенностей их развития;</a:t>
            </a:r>
          </a:p>
          <a:p>
            <a:pPr>
              <a:buNone/>
            </a:pPr>
            <a:r>
              <a:rPr lang="ru-RU" dirty="0" smtClean="0"/>
              <a:t>- Формирование  психологической  готовности  к  школьному обучению;</a:t>
            </a:r>
          </a:p>
          <a:p>
            <a:pPr>
              <a:buNone/>
            </a:pPr>
            <a:r>
              <a:rPr lang="ru-RU" dirty="0" smtClean="0"/>
              <a:t>- Создание позитивного психологического климата  в  группе и   условий   для   доброжелательных   отношений    между детьми,    в    том    числе    принадлежащими    к     разным национально-культурным,    религиозным    общностям     и социальным слоям,  а  также  с  различными  (в  том  числе ограниченными) возможностями здоровья;</a:t>
            </a:r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- Организация видов деятельности,   осуществляемых в раннем и дошкольном       возрасте: предметной, познавательно-исследовательской, игры (ролевой, режиссерской,          с правилом), продуктивной; конструирования,  создания   широких   возможностей   для развития свободной игры детей, в том  числе  обеспечение игрового времени и пространства;</a:t>
            </a:r>
          </a:p>
          <a:p>
            <a:pPr>
              <a:buNone/>
            </a:pPr>
            <a:r>
              <a:rPr lang="ru-RU" dirty="0" smtClean="0"/>
              <a:t>- Организация   конструктивного   взаимодействия   детей   в разных   видах    деятельности,    создание    условий    для свободного   выбора   детьми   деятельности,    участников совместной деятельности, материалов;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- Активное    использование     </a:t>
            </a:r>
            <a:r>
              <a:rPr lang="ru-RU" dirty="0" err="1" smtClean="0"/>
              <a:t>недирективной</a:t>
            </a:r>
            <a:r>
              <a:rPr lang="ru-RU" dirty="0" smtClean="0"/>
              <a:t>     помощи и поддержка  детской  инициативы  и   самостоятельности   в разных видах деятельности;</a:t>
            </a:r>
          </a:p>
          <a:p>
            <a:pPr>
              <a:buNone/>
            </a:pPr>
            <a:r>
              <a:rPr lang="ru-RU" dirty="0" smtClean="0"/>
              <a:t>- Организация    образовательного    процесса    на    основе непосредственного общения с каждым ребенком  с  учетом его особых образовательных потребностей;</a:t>
            </a:r>
          </a:p>
          <a:p>
            <a:r>
              <a:rPr lang="ru-RU" b="1" u="sng" dirty="0" smtClean="0"/>
              <a:t>Необходимые умения</a:t>
            </a:r>
          </a:p>
          <a:p>
            <a:pPr>
              <a:buNone/>
            </a:pPr>
            <a:r>
              <a:rPr lang="ru-RU" dirty="0" smtClean="0"/>
              <a:t>Организовывать виды деятельности, осуществляемые в</a:t>
            </a:r>
          </a:p>
          <a:p>
            <a:pPr>
              <a:buNone/>
            </a:pPr>
            <a:r>
              <a:rPr lang="ru-RU" dirty="0" smtClean="0"/>
              <a:t>раннем и дошкольном возрасте: предметная,</a:t>
            </a:r>
          </a:p>
          <a:p>
            <a:pPr>
              <a:buNone/>
            </a:pPr>
            <a:r>
              <a:rPr lang="ru-RU" dirty="0" smtClean="0"/>
              <a:t>познавательно-исследовательская, игра (ролевая,</a:t>
            </a:r>
          </a:p>
          <a:p>
            <a:pPr>
              <a:buNone/>
            </a:pPr>
            <a:r>
              <a:rPr lang="ru-RU" dirty="0" smtClean="0"/>
              <a:t>режиссерская, с правилом), продуктивная;</a:t>
            </a:r>
          </a:p>
          <a:p>
            <a:pPr>
              <a:buNone/>
            </a:pPr>
            <a:r>
              <a:rPr lang="ru-RU" dirty="0" smtClean="0"/>
              <a:t>конструирование, создания широких возможностей для</a:t>
            </a:r>
          </a:p>
          <a:p>
            <a:pPr>
              <a:buNone/>
            </a:pPr>
            <a:r>
              <a:rPr lang="ru-RU" dirty="0" smtClean="0"/>
              <a:t>развития свободной игры детей, в том числе обеспечения</a:t>
            </a:r>
          </a:p>
          <a:p>
            <a:pPr>
              <a:buNone/>
            </a:pPr>
            <a:r>
              <a:rPr lang="ru-RU" dirty="0" smtClean="0"/>
              <a:t>игрового времени и пространства;</a:t>
            </a:r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6064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- Применять    методы    физического,    познавательного    и личностного   развития   детей   раннего    и    дошкольного возраста в  соответствии  с  образовательной  программой организации;</a:t>
            </a:r>
          </a:p>
          <a:p>
            <a:pPr>
              <a:buNone/>
            </a:pPr>
            <a:r>
              <a:rPr lang="ru-RU" dirty="0" smtClean="0"/>
              <a:t>- Использовать        методы        и        средства         анализа психолого-педагогического    мониторинга,     позволяющие оценить  результаты  освоения   детьми   образовательных программ,   степень   </a:t>
            </a:r>
            <a:r>
              <a:rPr lang="ru-RU" dirty="0" err="1" smtClean="0"/>
              <a:t>сформированности</a:t>
            </a:r>
            <a:r>
              <a:rPr lang="ru-RU" dirty="0" smtClean="0"/>
              <a:t>   у   них    качеств, необходимых  для  дальнейшего  обучения  и  развития  на следующих уровнях обучения;</a:t>
            </a:r>
          </a:p>
          <a:p>
            <a:pPr>
              <a:buNone/>
            </a:pPr>
            <a:r>
              <a:rPr lang="ru-RU" dirty="0" smtClean="0"/>
              <a:t>- Владеть   всеми    видами    развивающих    деятельностей дошкольника (игровой,                 продуктивной, познавательно-исследовательской)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- Выстраивать  партнерское  взаимодействие  с  родителями (законными  представителями)      детей раннего  и дошкольного   возраста   для   решения    образовательных задач,    использовать    методы    и     средства     для     их психолого-педагогического просвещения;</a:t>
            </a:r>
          </a:p>
          <a:p>
            <a:pPr>
              <a:buNone/>
            </a:pPr>
            <a:r>
              <a:rPr lang="ru-RU" dirty="0" smtClean="0"/>
              <a:t>- Владеть </a:t>
            </a:r>
            <a:r>
              <a:rPr lang="ru-RU" dirty="0" err="1" smtClean="0"/>
              <a:t>ИКТ-компетентностями</a:t>
            </a:r>
            <a:r>
              <a:rPr lang="ru-RU" dirty="0" smtClean="0"/>
              <a:t>,      необходимыми      и достаточными  для  планирования,  реализации  и   оценки образовательной работы с детьми раннего и  дошкольного возраста</a:t>
            </a:r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949280"/>
          </a:xfrm>
        </p:spPr>
        <p:txBody>
          <a:bodyPr>
            <a:normAutofit fontScale="85000" lnSpcReduction="20000"/>
          </a:bodyPr>
          <a:lstStyle/>
          <a:p>
            <a:r>
              <a:rPr lang="ru-RU" b="1" u="sng" dirty="0" smtClean="0"/>
              <a:t>Необходимые знания</a:t>
            </a:r>
          </a:p>
          <a:p>
            <a:pPr>
              <a:buNone/>
            </a:pPr>
            <a:r>
              <a:rPr lang="ru-RU" dirty="0" smtClean="0"/>
              <a:t>- Специфика   дошкольного   образования   и   особенностей организации  работы  с   детьми   раннего   и   дошкольного возраста;</a:t>
            </a:r>
          </a:p>
          <a:p>
            <a:pPr>
              <a:buNone/>
            </a:pPr>
            <a:r>
              <a:rPr lang="ru-RU" dirty="0" smtClean="0"/>
              <a:t>- Основные психологические подходы: культурно-исторический,  </a:t>
            </a:r>
            <a:r>
              <a:rPr lang="ru-RU" dirty="0" err="1" smtClean="0"/>
              <a:t>деятельностный</a:t>
            </a:r>
            <a:r>
              <a:rPr lang="ru-RU" dirty="0" smtClean="0"/>
              <a:t>   и   личностный; основы  дошкольной   педагогики,   включая классические системы дошкольного воспитания;</a:t>
            </a:r>
          </a:p>
          <a:p>
            <a:pPr>
              <a:buNone/>
            </a:pPr>
            <a:r>
              <a:rPr lang="ru-RU" dirty="0" smtClean="0"/>
              <a:t>- Общие  закономерности  развития   ребенка   в   раннем  и дошкольном возрасте;</a:t>
            </a:r>
          </a:p>
          <a:p>
            <a:pPr>
              <a:buNone/>
            </a:pPr>
            <a:r>
              <a:rPr lang="ru-RU" dirty="0" smtClean="0"/>
              <a:t>- Особенности      становления      и       развития       детских деятельностей в раннем и дошкольном возрасте;</a:t>
            </a:r>
          </a:p>
          <a:p>
            <a:pPr>
              <a:buNone/>
            </a:pPr>
            <a:r>
              <a:rPr lang="ru-RU" dirty="0" smtClean="0"/>
              <a:t>- Основы теории физического, познавательного      и личностного   развития   детей раннего  и    дошкольного возраста;</a:t>
            </a:r>
          </a:p>
          <a:p>
            <a:pPr>
              <a:buNone/>
            </a:pPr>
            <a:r>
              <a:rPr lang="ru-RU" dirty="0" smtClean="0"/>
              <a:t>- Современные       тенденции       развития        дошкольного образования.</a:t>
            </a:r>
          </a:p>
          <a:p>
            <a:r>
              <a:rPr lang="ru-RU" b="1" u="sng" dirty="0" smtClean="0"/>
              <a:t>Другие  характеристики</a:t>
            </a:r>
          </a:p>
          <a:p>
            <a:pPr>
              <a:buNone/>
            </a:pPr>
            <a:r>
              <a:rPr lang="ru-RU" dirty="0" smtClean="0"/>
              <a:t>   Соблюдение   правовых,   нравственных   и   этических   норм, требований профессиональной этики</a:t>
            </a:r>
          </a:p>
          <a:p>
            <a:pPr>
              <a:buFontTx/>
              <a:buChar char="-"/>
            </a:pPr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640960" cy="1226400"/>
          </a:xfrm>
        </p:spPr>
        <p:txBody>
          <a:bodyPr>
            <a:noAutofit/>
          </a:bodyPr>
          <a:lstStyle/>
          <a:p>
            <a:pPr algn="ctr"/>
            <a:r>
              <a:rPr lang="ru-RU" sz="2800" b="1" i="1" dirty="0" smtClean="0"/>
              <a:t>Профессиональные компетенции педагога, </a:t>
            </a:r>
            <a:br>
              <a:rPr lang="ru-RU" sz="2800" b="1" i="1" dirty="0" smtClean="0"/>
            </a:br>
            <a:r>
              <a:rPr lang="ru-RU" sz="2800" b="1" i="1" dirty="0" smtClean="0"/>
              <a:t>отражающие специфику работы в начальной школе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 fontScale="92500" lnSpcReduction="20000"/>
          </a:bodyPr>
          <a:lstStyle/>
          <a:p>
            <a:r>
              <a:rPr lang="ru-RU" b="1" u="sng" dirty="0" smtClean="0"/>
              <a:t>Трудовые действия</a:t>
            </a:r>
          </a:p>
          <a:p>
            <a:pPr>
              <a:buNone/>
            </a:pPr>
            <a:r>
              <a:rPr lang="ru-RU" dirty="0" smtClean="0"/>
              <a:t>- Проектирование  образовательного  процесса   на   основе федерального       государственного        образовательного стандарта   начального   общего   образования   с    учетом особенностей       социальной         ситуации         развития первоклассника     в     связи     с      переходом      ведущей деятельности от игровой к учебной;</a:t>
            </a:r>
          </a:p>
          <a:p>
            <a:pPr>
              <a:buNone/>
            </a:pPr>
            <a:r>
              <a:rPr lang="ru-RU" dirty="0" smtClean="0"/>
              <a:t>- Формирование у детей социальной позиции  обучающихся на всем протяжении обучения в начальной школе;</a:t>
            </a:r>
          </a:p>
          <a:p>
            <a:pPr>
              <a:buNone/>
            </a:pPr>
            <a:r>
              <a:rPr lang="ru-RU" dirty="0" smtClean="0"/>
              <a:t>- Формирование   </a:t>
            </a:r>
            <a:r>
              <a:rPr lang="ru-RU" dirty="0" err="1" smtClean="0"/>
              <a:t>метапредметных</a:t>
            </a:r>
            <a:r>
              <a:rPr lang="ru-RU" dirty="0" smtClean="0"/>
              <a:t>    компетенций,    умения учиться  и  универсальных  учебных  действий  до  уровня, необходимого  для  освоения  образовательных  программ основного общего образования;</a:t>
            </a:r>
          </a:p>
          <a:p>
            <a:pPr>
              <a:buFontTx/>
              <a:buChar char="-"/>
            </a:pPr>
            <a:endParaRPr lang="ru-RU" dirty="0"/>
          </a:p>
        </p:txBody>
      </p:sp>
      <p:pic>
        <p:nvPicPr>
          <p:cNvPr id="4" name="Picture 2" descr="D:\Сетевая\ЕГЭ 2013\герб Е.р.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1000100" cy="1222872"/>
          </a:xfrm>
          <a:prstGeom prst="rect">
            <a:avLst/>
          </a:prstGeom>
          <a:noFill/>
          <a:ln>
            <a:noFill/>
          </a:ln>
          <a:effectLst>
            <a:softEdge rad="31750"/>
          </a:effectLst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83264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- Объективная      оценка       успехов       и       возможностей обучающихся с учетом неравномерности индивидуального психического    развития    детей     младшего     школьного возраста,   а    также    своеобразия    динамики    развития учебной деятельности мальчиков и девочек;</a:t>
            </a:r>
          </a:p>
          <a:p>
            <a:pPr>
              <a:buNone/>
            </a:pPr>
            <a:r>
              <a:rPr lang="ru-RU" dirty="0" smtClean="0"/>
              <a:t>- Организация  учебного  процесса  с   учетом   своеобразия социальной ситуации развития первоклассника;</a:t>
            </a:r>
          </a:p>
          <a:p>
            <a:pPr>
              <a:buNone/>
            </a:pPr>
            <a:r>
              <a:rPr lang="ru-RU" dirty="0" smtClean="0"/>
              <a:t>- Корректировка  учебной  деятельности  исходя  из  данных мониторинга   образовательных   результатов    с    учетом неравномерности индивидуального психического развития детей младшего школьного возраста (в  том  числе  в  силу различий  в  возрасте,  условий  дошкольного  обучения   и воспитания),  а   также   своеобразия   динамики   развития мальчиков и девочек;</a:t>
            </a:r>
          </a:p>
          <a:p>
            <a:pPr>
              <a:buNone/>
            </a:pPr>
            <a:r>
              <a:rPr lang="ru-RU" dirty="0" smtClean="0"/>
              <a:t>- Проведение  в  четвертом  классе  начальной   школы   (во взаимодействии      с      психологом)      мероприятий      по профилактике возможных  трудностей  адаптации  детей  к учебно-воспитательному процессу в основной школе.</a:t>
            </a:r>
            <a:endParaRPr lang="ru-R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Необходимые умения</a:t>
            </a:r>
          </a:p>
          <a:p>
            <a:pPr>
              <a:buNone/>
            </a:pPr>
            <a:r>
              <a:rPr lang="ru-RU" dirty="0" smtClean="0"/>
              <a:t>- Реагировать на непосредственные  по  форме  обращения детей  к  учителю   и   распознавать   за   ними   серьезные личные проблемы;</a:t>
            </a:r>
          </a:p>
          <a:p>
            <a:pPr>
              <a:buNone/>
            </a:pPr>
            <a:r>
              <a:rPr lang="ru-RU" dirty="0" smtClean="0"/>
              <a:t>- Ставить различные виды учебных         задач (учебно-познавательных,  учебно-практических, учебно-игровых)    и    организовывать    их    решение (в индивидуальной или групповой  форме) в  соответствии  с уровнем познавательного  и  личностного  развития  детей младшего     возраста,     сохраняя     при     этом     баланс предметной  и     </a:t>
            </a:r>
            <a:r>
              <a:rPr lang="ru-RU" dirty="0" err="1" smtClean="0"/>
              <a:t>метапредметной</a:t>
            </a:r>
            <a:r>
              <a:rPr lang="ru-RU" dirty="0" smtClean="0"/>
              <a:t>     составляющей     их содержания;</a:t>
            </a:r>
          </a:p>
          <a:p>
            <a:pPr>
              <a:buNone/>
            </a:pPr>
            <a:r>
              <a:rPr lang="ru-RU" dirty="0" smtClean="0"/>
              <a:t>- Во      взаимодействии      с       родителями       (законными представителями), другими педагогическими  работниками и     психологами      проектировать      и      корректировать индивидуальную           образовательную           траекторию обучающегося  в  соответствии   с   задачами   достижения всех  видов  образовательных  результатов   (предметных, </a:t>
            </a:r>
            <a:r>
              <a:rPr lang="ru-RU" dirty="0" err="1" smtClean="0"/>
              <a:t>метапредметных</a:t>
            </a:r>
            <a:r>
              <a:rPr lang="ru-RU" dirty="0" smtClean="0"/>
              <a:t>  и  личностных),  выходящими  за   рамки программы начального общего образования;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836712"/>
            <a:ext cx="8784976" cy="158417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Учитель, воспитатель</a:t>
            </a:r>
            <a:br>
              <a:rPr lang="ru-RU" dirty="0" smtClean="0"/>
            </a:br>
            <a:r>
              <a:rPr lang="ru-RU" sz="4000" b="1" i="1" dirty="0" smtClean="0"/>
              <a:t>Содержание профессионального стандарта педагога</a:t>
            </a:r>
            <a:endParaRPr lang="ru-RU" sz="40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420888"/>
            <a:ext cx="8640960" cy="4263752"/>
          </a:xfrm>
        </p:spPr>
        <p:txBody>
          <a:bodyPr>
            <a:normAutofit fontScale="92500"/>
          </a:bodyPr>
          <a:lstStyle/>
          <a:p>
            <a:r>
              <a:rPr lang="ru-RU" b="1" u="sng" dirty="0" smtClean="0"/>
              <a:t>Требования к образованию и обучению</a:t>
            </a:r>
          </a:p>
          <a:p>
            <a:pPr>
              <a:buNone/>
            </a:pPr>
            <a:r>
              <a:rPr lang="ru-RU" dirty="0" smtClean="0"/>
              <a:t>   Высшее  профессиональное   образование   или  среднее профессиональное     образование     по     направлениям подготовки  "Образование  и  педагогика"  или  в  области, соответствующей       преподаваемому       предмету       (с последующей   профессиональной   переподготовкой    по профилю  педагогической  деятельности),   либо   высшее профессиональное        образование        или        среднее профессиональное     образование     и     дополнительное профессиональное      образование      по      направлению деятельности в образовательной организации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2" descr="D:\Сетевая\ЕГЭ 2013\герб Е.р.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1000100" cy="1222872"/>
          </a:xfrm>
          <a:prstGeom prst="rect">
            <a:avLst/>
          </a:prstGeom>
          <a:noFill/>
          <a:ln>
            <a:noFill/>
          </a:ln>
          <a:effectLst>
            <a:softEdge rad="31750"/>
          </a:effectLst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764704"/>
            <a:ext cx="8640960" cy="6093296"/>
          </a:xfrm>
        </p:spPr>
        <p:txBody>
          <a:bodyPr>
            <a:normAutofit fontScale="85000" lnSpcReduction="10000"/>
          </a:bodyPr>
          <a:lstStyle/>
          <a:p>
            <a:r>
              <a:rPr lang="ru-RU" b="1" u="sng" dirty="0" smtClean="0"/>
              <a:t>Необходимые знания</a:t>
            </a:r>
          </a:p>
          <a:p>
            <a:pPr>
              <a:buNone/>
            </a:pPr>
            <a:r>
              <a:rPr lang="ru-RU" dirty="0" smtClean="0"/>
              <a:t>- Основные   и   актуальные    для    современной    системы образования  теории  обучения,   воспитания   и   развития детей младшего школьного возрастов;</a:t>
            </a:r>
          </a:p>
          <a:p>
            <a:pPr>
              <a:buNone/>
            </a:pPr>
            <a:r>
              <a:rPr lang="ru-RU" dirty="0" smtClean="0"/>
              <a:t>- Федеральные государственные образовательные стандарты  и  содержание примерных основных образовательных программ;</a:t>
            </a:r>
          </a:p>
          <a:p>
            <a:pPr>
              <a:buNone/>
            </a:pPr>
            <a:r>
              <a:rPr lang="ru-RU" dirty="0" smtClean="0"/>
              <a:t>- Дидактические  основы, используемые  в учебно-воспитательном  процессе   образовательных технологий;</a:t>
            </a:r>
          </a:p>
          <a:p>
            <a:pPr>
              <a:buNone/>
            </a:pPr>
            <a:r>
              <a:rPr lang="ru-RU" dirty="0" smtClean="0"/>
              <a:t>- Существо  заложенных   в   содержании   используемых   в начальной  школе  учебных  задач  обобщенных  способов деятельности  и  системы  знаний  о   природе,   обществе, человеке, технологиях;</a:t>
            </a:r>
          </a:p>
          <a:p>
            <a:pPr>
              <a:buFontTx/>
              <a:buChar char="-"/>
            </a:pPr>
            <a:r>
              <a:rPr lang="ru-RU" dirty="0" smtClean="0"/>
              <a:t>Особенности региональных условий, в которых реализуется   используемая   основная    образовательная программа начального общего образования. </a:t>
            </a:r>
          </a:p>
          <a:p>
            <a:r>
              <a:rPr lang="ru-RU" b="1" u="sng" dirty="0" smtClean="0"/>
              <a:t>Другие  характеристики</a:t>
            </a:r>
          </a:p>
          <a:p>
            <a:pPr>
              <a:buNone/>
            </a:pPr>
            <a:r>
              <a:rPr lang="ru-RU" dirty="0" smtClean="0"/>
              <a:t>   Соблюдение   правовых,   нравственных   и   этических   норм, требований профессиональной этики</a:t>
            </a:r>
          </a:p>
          <a:p>
            <a:pPr>
              <a:buFontTx/>
              <a:buChar char="-"/>
            </a:pPr>
            <a:endParaRPr lang="ru-RU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i="1" dirty="0" smtClean="0"/>
              <a:t>Профессиональные компетенции педагога, </a:t>
            </a:r>
            <a:br>
              <a:rPr lang="ru-RU" sz="2400" b="1" i="1" dirty="0" smtClean="0"/>
            </a:br>
            <a:r>
              <a:rPr lang="ru-RU" sz="2400" b="1" i="1" dirty="0" smtClean="0"/>
              <a:t>отражающие специфику работы на уровне основного и среднего общего образования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4968552"/>
          </a:xfrm>
        </p:spPr>
        <p:txBody>
          <a:bodyPr>
            <a:normAutofit fontScale="92500" lnSpcReduction="20000"/>
          </a:bodyPr>
          <a:lstStyle/>
          <a:p>
            <a:r>
              <a:rPr lang="ru-RU" b="1" u="sng" dirty="0" smtClean="0"/>
              <a:t>Трудовые действия</a:t>
            </a:r>
          </a:p>
          <a:p>
            <a:pPr>
              <a:buNone/>
            </a:pPr>
            <a:r>
              <a:rPr lang="ru-RU" dirty="0" smtClean="0"/>
              <a:t>- Формирование общекультурных компетенций и понимания места предмета в общей картине мира;</a:t>
            </a:r>
          </a:p>
          <a:p>
            <a:pPr>
              <a:buNone/>
            </a:pPr>
            <a:r>
              <a:rPr lang="ru-RU" dirty="0" smtClean="0"/>
              <a:t>- Определение  на  основе  анализа  учебной  деятельности обучающегося оптимальных (в том или  ином  предметном образовательном  контексте)   способов   его   обучения   и развития;</a:t>
            </a:r>
          </a:p>
          <a:p>
            <a:pPr>
              <a:buNone/>
            </a:pPr>
            <a:r>
              <a:rPr lang="ru-RU" dirty="0" smtClean="0"/>
              <a:t>- Определение совместно с обучающимся,  его  родителями (законными    представителями),     другими     участниками образовательного           процесса           (педагог-психолог, учитель-дефектолог,     методист     и     т.д.)     зоны      его ближайшего   развития,   разработка   и   реализация   (при необходимости)      индивидуального       образовательного маршрута    и     индивидуальной     программы     развития обучающихся;</a:t>
            </a:r>
            <a:endParaRPr lang="ru-RU" dirty="0"/>
          </a:p>
        </p:txBody>
      </p:sp>
      <p:pic>
        <p:nvPicPr>
          <p:cNvPr id="4" name="Picture 2" descr="D:\Сетевая\ЕГЭ 2013\герб Е.р.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1000100" cy="1222872"/>
          </a:xfrm>
          <a:prstGeom prst="rect">
            <a:avLst/>
          </a:prstGeom>
          <a:noFill/>
          <a:ln>
            <a:noFill/>
          </a:ln>
          <a:effectLst>
            <a:softEdge rad="31750"/>
          </a:effectLst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548788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- Планирование    специализированного    образовательного процесса  для группы, класса     и/или  отдельных контингентов обучающихся с          выдающимися способностями      и/или      особыми      образовательными потребностями на основе имеющихся типовых программ  и собственных  разработок   с   учетом   специфики   состава обучающихся, уточнение и модификация планирования;</a:t>
            </a:r>
          </a:p>
          <a:p>
            <a:pPr>
              <a:buNone/>
            </a:pPr>
            <a:r>
              <a:rPr lang="ru-RU" dirty="0" smtClean="0"/>
              <a:t>- Применение   специальных   языковых   программ   (в   том числе  русского  как  иностранного),  программ  повышения языковой культуры  и  развития  навыков  поликультурного общения;</a:t>
            </a:r>
          </a:p>
          <a:p>
            <a:pPr>
              <a:buNone/>
            </a:pPr>
            <a:r>
              <a:rPr lang="ru-RU" dirty="0" smtClean="0"/>
              <a:t>- Совместное   с   учащимися   использование    иноязычных источников      информации,      инструментов      перевода, произношения;</a:t>
            </a:r>
          </a:p>
          <a:p>
            <a:pPr>
              <a:buNone/>
            </a:pPr>
            <a:r>
              <a:rPr lang="ru-RU" dirty="0" smtClean="0"/>
              <a:t>- Организация       олимпиад,       конференций,       турниров математических и лингвистических игр в школе и др.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>
            <a:normAutofit/>
          </a:bodyPr>
          <a:lstStyle/>
          <a:p>
            <a:r>
              <a:rPr lang="ru-RU" b="1" u="sng" dirty="0" smtClean="0"/>
              <a:t>Необходимые умения</a:t>
            </a:r>
          </a:p>
          <a:p>
            <a:pPr>
              <a:buNone/>
            </a:pPr>
            <a:r>
              <a:rPr lang="ru-RU" dirty="0" smtClean="0"/>
              <a:t>- Применять   современные   образовательные   технологии, включая информационные, а также  цифровые образовательные ресурсы;</a:t>
            </a:r>
          </a:p>
          <a:p>
            <a:pPr>
              <a:buNone/>
            </a:pPr>
            <a:r>
              <a:rPr lang="ru-RU" dirty="0" smtClean="0"/>
              <a:t>- Проводить  учебные  занятия,  опираясь  на  достижения  в области  педагогической  и      психологической  наук, возрастной  физиологии  и   школьной   гигиены,  а  также современных   информационных   технологий   и    методик обучения;</a:t>
            </a:r>
          </a:p>
          <a:p>
            <a:pPr>
              <a:buNone/>
            </a:pPr>
            <a:r>
              <a:rPr lang="ru-RU" dirty="0" smtClean="0"/>
              <a:t>- Планировать  и  осуществлять  учебный  процесс  в соответствии с  основной  общеобразовательной программой;</a:t>
            </a:r>
            <a:endParaRPr lang="ru-RU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836712"/>
            <a:ext cx="8496944" cy="576064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- Разрабатывать рабочую программу по предмету,  курсу  на основе    примерных     основных     общеобразовательных программ и обеспечивать ее выполнение;</a:t>
            </a:r>
          </a:p>
          <a:p>
            <a:pPr>
              <a:buNone/>
            </a:pPr>
            <a:r>
              <a:rPr lang="ru-RU" dirty="0" smtClean="0"/>
              <a:t>- Организовать  самостоятельную деятельность обучающихся, в том числе исследовательскую;</a:t>
            </a:r>
          </a:p>
          <a:p>
            <a:pPr>
              <a:buNone/>
            </a:pPr>
            <a:r>
              <a:rPr lang="ru-RU" dirty="0" smtClean="0"/>
              <a:t>- Разрабатывать  и  реализовывать  проблемное   обучение, осуществлять    связь    обучения    по    предмету    (курсу, программе)   с   практикой,   обсуждать   с    обучающимися актуальные события современности;</a:t>
            </a:r>
          </a:p>
          <a:p>
            <a:pPr>
              <a:buNone/>
            </a:pPr>
            <a:r>
              <a:rPr lang="ru-RU" dirty="0" smtClean="0"/>
              <a:t>- Осуществлять контрольно-оценочную    деятельность в образовательном процессе;</a:t>
            </a:r>
          </a:p>
          <a:p>
            <a:pPr>
              <a:buNone/>
            </a:pPr>
            <a:r>
              <a:rPr lang="ru-RU" dirty="0" smtClean="0"/>
              <a:t>- Использовать    современные    способы    оценивания     в условиях  информационно-коммуникационных  технологий (ведение электронных  форм  документации,  в  том  числе электронного журнала и дневников обучающихся);</a:t>
            </a:r>
            <a:endParaRPr lang="ru-RU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836712"/>
            <a:ext cx="8496944" cy="583264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- Использовать разнообразные формы,  приемы,  методы  и средства  обучения,   в   том   числе   по   индивидуальным учебным  планам, ускоренным     курсам  в рамках федеральных государственных         образовательных стандартов  основного  общего  образования   и   среднего общего образования;</a:t>
            </a:r>
          </a:p>
          <a:p>
            <a:pPr>
              <a:buNone/>
            </a:pPr>
            <a:r>
              <a:rPr lang="ru-RU" dirty="0" smtClean="0"/>
              <a:t>- Владеть  основами  работы   с   текстовыми   редакторами, электронными     таблицами,     электронной почтой и браузерами, </a:t>
            </a:r>
            <a:r>
              <a:rPr lang="ru-RU" dirty="0" err="1" smtClean="0"/>
              <a:t>мультимедийным</a:t>
            </a:r>
            <a:r>
              <a:rPr lang="ru-RU" dirty="0" smtClean="0"/>
              <a:t> оборудованием;</a:t>
            </a:r>
          </a:p>
          <a:p>
            <a:pPr>
              <a:buNone/>
            </a:pPr>
            <a:r>
              <a:rPr lang="ru-RU" dirty="0" smtClean="0"/>
              <a:t>- Владеть    методами    убеждения,    аргументации    своей позиции;</a:t>
            </a:r>
          </a:p>
          <a:p>
            <a:pPr>
              <a:buNone/>
            </a:pPr>
            <a:r>
              <a:rPr lang="ru-RU" dirty="0" smtClean="0"/>
              <a:t>-Устанавливать    контакты     с     обучающимися     разного возраста и их родителями  (законными  представителями), другими педагогическими и иными работниками;</a:t>
            </a:r>
          </a:p>
          <a:p>
            <a:pPr>
              <a:buNone/>
            </a:pPr>
            <a:r>
              <a:rPr lang="ru-RU" dirty="0" smtClean="0"/>
              <a:t>- Владеть  технологиями  диагностики  причин  конфликтных ситуаций, их профилактики и разрешения.</a:t>
            </a:r>
            <a:endParaRPr lang="ru-RU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60640"/>
          </a:xfrm>
        </p:spPr>
        <p:txBody>
          <a:bodyPr>
            <a:normAutofit fontScale="92500" lnSpcReduction="20000"/>
          </a:bodyPr>
          <a:lstStyle/>
          <a:p>
            <a:r>
              <a:rPr lang="ru-RU" b="1" u="sng" dirty="0" smtClean="0"/>
              <a:t>Необходимые  знания</a:t>
            </a:r>
          </a:p>
          <a:p>
            <a:pPr>
              <a:buNone/>
            </a:pPr>
            <a:r>
              <a:rPr lang="ru-RU" dirty="0" smtClean="0"/>
              <a:t>- Основы    общетеоретических     дисциплин     в     объеме, необходимых         для          решения          педагогических, научно-методических   и   организационно-управленческих задач  (педагогика,  психология,   возрастная   физиология; школьная гигиена; методика преподавания предмета);</a:t>
            </a:r>
          </a:p>
          <a:p>
            <a:pPr>
              <a:buNone/>
            </a:pPr>
            <a:r>
              <a:rPr lang="ru-RU" dirty="0" smtClean="0"/>
              <a:t>- Программы и учебники по преподаваемому предмету;</a:t>
            </a:r>
          </a:p>
          <a:p>
            <a:pPr>
              <a:buNone/>
            </a:pPr>
            <a:r>
              <a:rPr lang="ru-RU" dirty="0" smtClean="0"/>
              <a:t>- Теория     и     методы     управления      образовательными системами, методика  учебной  и  воспитательной  работы, требования   к   оснащению    и    оборудованию    учебных кабинетов   и   подсобных   помещений   к   ним,   средства обучения и их дидактические возможности;</a:t>
            </a:r>
          </a:p>
          <a:p>
            <a:pPr>
              <a:buNone/>
            </a:pPr>
            <a:r>
              <a:rPr lang="ru-RU" dirty="0" smtClean="0"/>
              <a:t>- Современные   педагогические    технологии    реализации </a:t>
            </a:r>
            <a:r>
              <a:rPr lang="ru-RU" dirty="0" err="1" smtClean="0"/>
              <a:t>компетентностного</a:t>
            </a:r>
            <a:r>
              <a:rPr lang="ru-RU" dirty="0" smtClean="0"/>
              <a:t>   подхода    с    учетом    возрастных    и индивидуальных особенностей обучающихся;</a:t>
            </a:r>
            <a:endParaRPr lang="ru-RU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- Методы и технологии поликультурного,</a:t>
            </a:r>
          </a:p>
          <a:p>
            <a:pPr>
              <a:buNone/>
            </a:pPr>
            <a:r>
              <a:rPr lang="ru-RU" dirty="0" smtClean="0"/>
              <a:t>дифференцированного и развивающего обучения;</a:t>
            </a:r>
          </a:p>
          <a:p>
            <a:pPr>
              <a:buNone/>
            </a:pPr>
            <a:r>
              <a:rPr lang="ru-RU" dirty="0" smtClean="0"/>
              <a:t>- Основы экологии, экономики, социологии;</a:t>
            </a:r>
          </a:p>
          <a:p>
            <a:pPr>
              <a:buNone/>
            </a:pPr>
            <a:r>
              <a:rPr lang="ru-RU" dirty="0" smtClean="0"/>
              <a:t>- Правила внутреннего распорядка;</a:t>
            </a:r>
          </a:p>
          <a:p>
            <a:pPr>
              <a:buNone/>
            </a:pPr>
            <a:r>
              <a:rPr lang="ru-RU" dirty="0" smtClean="0"/>
              <a:t>- Правила  по  охране  труда  и  требования  к  безопасности образовательной среды.</a:t>
            </a:r>
          </a:p>
          <a:p>
            <a:r>
              <a:rPr lang="ru-RU" b="1" u="sng" dirty="0" smtClean="0"/>
              <a:t>Другие  характеристики</a:t>
            </a:r>
          </a:p>
          <a:p>
            <a:pPr>
              <a:buNone/>
            </a:pPr>
            <a:r>
              <a:rPr lang="ru-RU" dirty="0" smtClean="0"/>
              <a:t>   Соблюдение   правовых,   нравственных   и   этических   норм, требований профессиональной этики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92696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3200" b="1" i="1" dirty="0" smtClean="0"/>
              <a:t>Профессиональные компетенции педагога, </a:t>
            </a:r>
            <a:br>
              <a:rPr lang="ru-RU" sz="3200" b="1" i="1" dirty="0" smtClean="0"/>
            </a:br>
            <a:r>
              <a:rPr lang="ru-RU" sz="3200" b="1" i="1" dirty="0" smtClean="0"/>
              <a:t>отражающие специфику работы по предмету «Математика»</a:t>
            </a:r>
            <a:endParaRPr lang="ru-RU" sz="32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u="sng" dirty="0" smtClean="0"/>
              <a:t>Трудовые действия</a:t>
            </a:r>
          </a:p>
          <a:p>
            <a:pPr>
              <a:buNone/>
            </a:pPr>
            <a:r>
              <a:rPr lang="ru-RU" dirty="0" smtClean="0"/>
              <a:t>- Формирование способности к логическому  рассуждению  и коммуникации, установки на      использование этой способности, на ее ценность;</a:t>
            </a:r>
          </a:p>
          <a:p>
            <a:pPr>
              <a:buNone/>
            </a:pPr>
            <a:r>
              <a:rPr lang="ru-RU" dirty="0" smtClean="0"/>
              <a:t>- Формирование     способности     к      постижению      основ математических     моделей     реального     объекта или процесса,  готовности  к  применению  моделирования  для построения   объектов   и   процессов,   определения  или предсказания их свойств;</a:t>
            </a:r>
          </a:p>
          <a:p>
            <a:pPr>
              <a:buNone/>
            </a:pPr>
            <a:r>
              <a:rPr lang="ru-RU" dirty="0" smtClean="0"/>
              <a:t>- Формирование  конкретных  знаний,  умений  и  навыков в области математики и информатики;</a:t>
            </a:r>
          </a:p>
          <a:p>
            <a:pPr>
              <a:buNone/>
            </a:pPr>
            <a:r>
              <a:rPr lang="ru-RU" dirty="0" smtClean="0"/>
              <a:t>- Формирование внутренней (мысленной) модели математической   ситуации (включая пространственный образ);</a:t>
            </a:r>
            <a:endParaRPr lang="ru-RU" dirty="0"/>
          </a:p>
        </p:txBody>
      </p:sp>
      <p:pic>
        <p:nvPicPr>
          <p:cNvPr id="4" name="Picture 2" descr="D:\Сетевая\ЕГЭ 2013\герб Е.р.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1000100" cy="1222872"/>
          </a:xfrm>
          <a:prstGeom prst="rect">
            <a:avLst/>
          </a:prstGeom>
          <a:noFill/>
          <a:ln>
            <a:noFill/>
          </a:ln>
          <a:effectLst>
            <a:softEdge rad="31750"/>
          </a:effectLst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- Формирование     у     обучающихся     умения      проверять математическое  доказательство,              приводить опровергающий пример;</a:t>
            </a:r>
          </a:p>
          <a:p>
            <a:pPr>
              <a:buNone/>
            </a:pPr>
            <a:r>
              <a:rPr lang="ru-RU" dirty="0" smtClean="0"/>
              <a:t>- Формирование     у     обучающихся      умения      выделять подзадачи  в  задаче,   перебирать   возможные   варианты объектов и действий;</a:t>
            </a:r>
          </a:p>
          <a:p>
            <a:pPr>
              <a:buNone/>
            </a:pPr>
            <a:r>
              <a:rPr lang="ru-RU" dirty="0" smtClean="0"/>
              <a:t>- Формирование у обучающихся умения пользоваться заданной математической моделью, в  частности, формулой,  геометрической  конфигурацией,  алгоритмом, оценивать      возможный       результат       моделирования (например - вычисления);</a:t>
            </a:r>
          </a:p>
          <a:p>
            <a:pPr>
              <a:buNone/>
            </a:pPr>
            <a:r>
              <a:rPr lang="ru-RU" dirty="0" smtClean="0"/>
              <a:t>- Формирование материальной  и информационной образовательной среды, содействующей развитию математических  способностей каждого ребенка и реализующей принципы современной педагогики;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>
            <a:normAutofit fontScale="92500" lnSpcReduction="20000"/>
          </a:bodyPr>
          <a:lstStyle/>
          <a:p>
            <a:r>
              <a:rPr lang="ru-RU" b="1" u="sng" dirty="0" smtClean="0"/>
              <a:t>Требования к опыту практической работы</a:t>
            </a:r>
          </a:p>
          <a:p>
            <a:pPr>
              <a:buNone/>
            </a:pPr>
            <a:r>
              <a:rPr lang="ru-RU" dirty="0" smtClean="0"/>
              <a:t>Требования     к     опыту      практической      работы      не предъявляются</a:t>
            </a:r>
          </a:p>
          <a:p>
            <a:r>
              <a:rPr lang="ru-RU" b="1" u="sng" dirty="0" smtClean="0"/>
              <a:t>Особые условия допуска к работе</a:t>
            </a:r>
          </a:p>
          <a:p>
            <a:pPr>
              <a:buNone/>
            </a:pPr>
            <a:r>
              <a:rPr lang="ru-RU" dirty="0" smtClean="0"/>
              <a:t>К педагогической деятельности не допускаются лица:</a:t>
            </a:r>
          </a:p>
          <a:p>
            <a:pPr>
              <a:buNone/>
            </a:pPr>
            <a:r>
              <a:rPr lang="ru-RU" dirty="0" smtClean="0"/>
              <a:t>- лишенные        права         заниматься         педагогической деятельностью в соответствии с  вступившим  в  законную силу приговором суда;</a:t>
            </a:r>
          </a:p>
          <a:p>
            <a:pPr>
              <a:buNone/>
            </a:pPr>
            <a:r>
              <a:rPr lang="ru-RU" dirty="0" smtClean="0"/>
              <a:t>- имеющие   или   имевшие   судимость   за    преступления, состав и виды  которых  установлены  законодательством Российской Федерации;</a:t>
            </a:r>
          </a:p>
          <a:p>
            <a:pPr>
              <a:buNone/>
            </a:pPr>
            <a:r>
              <a:rPr lang="ru-RU" dirty="0" smtClean="0"/>
              <a:t>- признанные      недееспособными       в       установленном федеральным законом порядке;</a:t>
            </a:r>
          </a:p>
          <a:p>
            <a:pPr>
              <a:buNone/>
            </a:pPr>
            <a:r>
              <a:rPr lang="ru-RU" dirty="0" smtClean="0"/>
              <a:t>- имеющие заболевания, предусмотренные установленным перечнем</a:t>
            </a:r>
            <a:endParaRPr lang="ru-RU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83264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- Формирование у обучающихся умения применять средства информационно-коммуникационных технологий в решении задачи там, где это эффективно;</a:t>
            </a:r>
          </a:p>
          <a:p>
            <a:pPr>
              <a:buNone/>
            </a:pPr>
            <a:r>
              <a:rPr lang="ru-RU" dirty="0" smtClean="0"/>
              <a:t>- Формирование способности преодолевать интеллектуальные  трудности,  решать    принципиально новые задачи,  проявлять  уважение  к  интеллектуальному труду и его результатам;</a:t>
            </a:r>
          </a:p>
          <a:p>
            <a:pPr>
              <a:buNone/>
            </a:pPr>
            <a:r>
              <a:rPr lang="ru-RU" dirty="0" smtClean="0"/>
              <a:t>- Сотрудничество с другими учителями математики    и информатики, физики, экономики, языков и др.;</a:t>
            </a:r>
          </a:p>
          <a:p>
            <a:pPr>
              <a:buNone/>
            </a:pPr>
            <a:r>
              <a:rPr lang="ru-RU" dirty="0" smtClean="0"/>
              <a:t>- Развитие  инициативы   обучающихся   по   использованию математики;</a:t>
            </a:r>
          </a:p>
          <a:p>
            <a:pPr>
              <a:buNone/>
            </a:pPr>
            <a:r>
              <a:rPr lang="ru-RU" dirty="0" smtClean="0"/>
              <a:t>- Профессиональное использование элементов информационной  образовательной  среды  с     учетом возможностей применения новых элементов  такой  среды, отсутствующих  в        конкретной  образовательной организации;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764704"/>
            <a:ext cx="8568952" cy="6093296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- Использование в работе с детьми    информационных ресурсов, в том числе ресурсов дистанционного  обучения, помощь     детям     в     освоении и самостоятельном использовании этих ресурсов;</a:t>
            </a:r>
          </a:p>
          <a:p>
            <a:pPr>
              <a:buNone/>
            </a:pPr>
            <a:r>
              <a:rPr lang="ru-RU" dirty="0" smtClean="0"/>
              <a:t>- Содействие   в   подготовке   обучающихся   к   участию    в математических олимпиадах, конкурсах, исследовательских проектах, интеллектуальных марафонах,  шахматных  турнирах и ученических конференциях;</a:t>
            </a:r>
          </a:p>
          <a:p>
            <a:pPr>
              <a:buNone/>
            </a:pPr>
            <a:r>
              <a:rPr lang="ru-RU" dirty="0" smtClean="0"/>
              <a:t>- Формирование   и   поддержание   высокой   мотивации    и развитие      способности      обучающихся      к      занятиям математикой,  предоставление  им   подходящих   заданий, ведение  кружков,  факультативных  и  элективных   курсов для    желающих    и    эффективно    работающих    в    них обучающихся;</a:t>
            </a:r>
          </a:p>
          <a:p>
            <a:pPr>
              <a:buNone/>
            </a:pPr>
            <a:r>
              <a:rPr lang="ru-RU" dirty="0" smtClean="0"/>
              <a:t>- Предоставление      информации       о       дополнительном образовании,      возможности      углубленного      изучения математики     в     других     образовательных      и      иных организациях, в том числе с  применением  дистанционных образовательных технологий;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435280" cy="594928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- Консультирование обучающихся  по  выбору  профессий  и специальностей,      где      особо      необходимы      знания математики;</a:t>
            </a:r>
          </a:p>
          <a:p>
            <a:pPr>
              <a:buNone/>
            </a:pPr>
            <a:r>
              <a:rPr lang="ru-RU" dirty="0" smtClean="0"/>
              <a:t>- Содействие  формированию  у   обучающихся   позитивных эмоций от математической деятельности,  в  том  числе  от нахождения  ошибки  в  своих  построениях  как   источника улучшения и нового понимания;</a:t>
            </a:r>
          </a:p>
          <a:p>
            <a:pPr>
              <a:buNone/>
            </a:pPr>
            <a:r>
              <a:rPr lang="ru-RU" dirty="0" smtClean="0"/>
              <a:t>- Выявление совместно с  обучающимися  недостоверных  и малоправдоподобных данных;</a:t>
            </a:r>
          </a:p>
          <a:p>
            <a:pPr>
              <a:buNone/>
            </a:pPr>
            <a:r>
              <a:rPr lang="ru-RU" dirty="0" smtClean="0"/>
              <a:t>- Формирование  позитивного  отношения  со  стороны   всех обучающихся       к       интеллектуальным       достижениям одноклассников независимо от  абсолютного  уровня  этого достижения;</a:t>
            </a:r>
          </a:p>
          <a:p>
            <a:pPr>
              <a:buNone/>
            </a:pPr>
            <a:r>
              <a:rPr lang="ru-RU" dirty="0" smtClean="0"/>
              <a:t>- Формирование представлений обучающихся о  полезности знаний  математики вне    зависимости    от избранной профессии или специальности;</a:t>
            </a:r>
          </a:p>
          <a:p>
            <a:pPr>
              <a:buNone/>
            </a:pPr>
            <a:r>
              <a:rPr lang="ru-RU" dirty="0" smtClean="0"/>
              <a:t>- Ведение     диалога     с     обучающимся      или      группой обучающихся  в   процессе   решения   задачи,   выявление сомнительных     мест,      подтверждение      правильности решения.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>
            <a:normAutofit fontScale="85000" lnSpcReduction="10000"/>
          </a:bodyPr>
          <a:lstStyle/>
          <a:p>
            <a:r>
              <a:rPr lang="ru-RU" b="1" u="sng" dirty="0" smtClean="0"/>
              <a:t>Необходимые умения</a:t>
            </a:r>
          </a:p>
          <a:p>
            <a:pPr>
              <a:buNone/>
            </a:pPr>
            <a:r>
              <a:rPr lang="ru-RU" dirty="0" smtClean="0"/>
              <a:t>- Совместно с обучающимися строить  логические рассуждения (например, решение задачи) в математических и иных контекстах, понимать рассуждение обучающихся;</a:t>
            </a:r>
          </a:p>
          <a:p>
            <a:pPr>
              <a:buNone/>
            </a:pPr>
            <a:r>
              <a:rPr lang="ru-RU" dirty="0" smtClean="0"/>
              <a:t>- Анализировать предлагаемое  обучающимся  рассуждение с   результатом:   подтверждение   его   правильности   или нахождение  ошибки  и  анализ  причин  ее  возникновения; помощь  обучающимся  в   самостоятельной   локализации ошибки, ее  исправлении;  оказание  помощи  в  улучшении (обобщении,    сокращении,    более     ясном     изложении) рассуждения;</a:t>
            </a:r>
          </a:p>
          <a:p>
            <a:pPr>
              <a:buNone/>
            </a:pPr>
            <a:r>
              <a:rPr lang="ru-RU" dirty="0" smtClean="0"/>
              <a:t>- Решать          задачи           элементарной           математики соответствующей  ступени  образования,  в  том  числе   те новые, которые возникают в ходе работы с обучающимися, задачи  олимпиад  (включая  новые  задачи  регионального этапа всероссийской олимпиады);</a:t>
            </a:r>
            <a:endParaRPr lang="ru-RU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6064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- Совместно с обучающимися применять методы  и  приемы понимания     математического     текста,     его  анализа, структуризации, реорганизации, трансформации;</a:t>
            </a:r>
          </a:p>
          <a:p>
            <a:pPr>
              <a:buNone/>
            </a:pPr>
            <a:r>
              <a:rPr lang="ru-RU" dirty="0" smtClean="0"/>
              <a:t>- Совместно с обучающимися проводить  анализ  учебных  и жизненных    ситуаций,    в    которых    можно     применить математический аппарат  и  математические  инструменты (например,    динамические    таблицы),    то    же     -     для идеализированных     (задачных)     ситуаций,     описанных текстом;</a:t>
            </a:r>
          </a:p>
          <a:p>
            <a:pPr>
              <a:buNone/>
            </a:pPr>
            <a:r>
              <a:rPr lang="ru-RU" dirty="0" smtClean="0"/>
              <a:t>- Совместно  с  обучающимися  создавать   и   использовать наглядные   представления   математических   объектов   и процессов, рисуя наброски от  руки  на  бумаге  и  классной доске, с помощью компьютерных инструментов на  экране, строя  объемные  модели  вручную  и   на   компьютере   (с помощью 3D-принтера);</a:t>
            </a:r>
          </a:p>
          <a:p>
            <a:pPr>
              <a:buNone/>
            </a:pPr>
            <a:r>
              <a:rPr lang="ru-RU" dirty="0" smtClean="0"/>
              <a:t>- Организовывать        исследования        -         эксперимент, обнаружение закономерностей, доказательство  в  частных и общем случаях;</a:t>
            </a:r>
            <a:endParaRPr lang="ru-RU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5989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- Проводить различия между точным и (или) приближенным математическим       доказательством, в  частности, компьютерной    оценкой,  приближенным  измерением, вычислением и др.;</a:t>
            </a:r>
          </a:p>
          <a:p>
            <a:pPr>
              <a:buNone/>
            </a:pPr>
            <a:r>
              <a:rPr lang="ru-RU" dirty="0" smtClean="0"/>
              <a:t>- Поддерживать  баланс  между самостоятельным открытием, узнаванием нового и технической тренировкой, исходя  из  возрастных  и   индивидуальных   особенностей каждого       обучающегося,  характера  осваиваемого материала Владеть   основными   математическими    компьютерными инструментами: визуализации      данных,      зависимостей,       отношений, процессов, геометрических объектов; вычислений - численных и символьных; обработки данных (статистики); экспериментальных  лабораторий  (вероятность, информатика);</a:t>
            </a:r>
            <a:endParaRPr lang="ru-RU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980728"/>
            <a:ext cx="8568952" cy="568863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- Квалифицированно набирать математический текст;</a:t>
            </a:r>
          </a:p>
          <a:p>
            <a:pPr>
              <a:buNone/>
            </a:pPr>
            <a:r>
              <a:rPr lang="ru-RU" dirty="0" smtClean="0"/>
              <a:t>- Использовать информационные источники, следить за последними открытиями в области математики и знакомить с ними обучающихся;</a:t>
            </a:r>
          </a:p>
          <a:p>
            <a:pPr>
              <a:buNone/>
            </a:pPr>
            <a:r>
              <a:rPr lang="ru-RU" dirty="0" smtClean="0"/>
              <a:t>- Обеспечивать   помощь    обучающимся,    не    освоившим необходимый  материал  (из  всего  курса   математики),   в форме         предложения          специальных заданий, индивидуальных      консультаций (в том числе дистанционных);    осуществлять    пошаговый     контроль выполнения         соответствующих   заданий, при необходимости прибегая к помощи  других  педагогических работников, в частности </a:t>
            </a:r>
            <a:r>
              <a:rPr lang="ru-RU" dirty="0" err="1" smtClean="0"/>
              <a:t>тьюторов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- Обеспечивать коммуникативную и учебную "включенности»всех учащихся в  образовательный  процесс  (в  частности, понимание        формулировки         задания,         основной терминологии,    общего    смысла     идущего     в     классе обсуждения);</a:t>
            </a:r>
          </a:p>
          <a:p>
            <a:pPr>
              <a:buNone/>
            </a:pPr>
            <a:r>
              <a:rPr lang="ru-RU" dirty="0" smtClean="0"/>
              <a:t>- Работать с родителями (законными представителями), местным сообществом по проблематике математической культуры.</a:t>
            </a:r>
            <a:endParaRPr lang="ru-RU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08720"/>
            <a:ext cx="8640960" cy="5616624"/>
          </a:xfrm>
        </p:spPr>
        <p:txBody>
          <a:bodyPr>
            <a:normAutofit fontScale="92500" lnSpcReduction="10000"/>
          </a:bodyPr>
          <a:lstStyle/>
          <a:p>
            <a:r>
              <a:rPr lang="ru-RU" b="1" u="sng" dirty="0" smtClean="0"/>
              <a:t>Необходимые знания</a:t>
            </a:r>
          </a:p>
          <a:p>
            <a:pPr>
              <a:buNone/>
            </a:pPr>
            <a:r>
              <a:rPr lang="ru-RU" dirty="0" smtClean="0"/>
              <a:t>- Основы математической  теории и      перспективных направлений развития  современной математики;</a:t>
            </a:r>
          </a:p>
          <a:p>
            <a:pPr>
              <a:buNone/>
            </a:pPr>
            <a:r>
              <a:rPr lang="ru-RU" dirty="0" smtClean="0"/>
              <a:t>- Представление     о      широком      спектре      приложений математики      и      знание      доступных       обучающимся математических элементов этих приложений;</a:t>
            </a:r>
          </a:p>
          <a:p>
            <a:pPr>
              <a:buNone/>
            </a:pPr>
            <a:r>
              <a:rPr lang="ru-RU" dirty="0" smtClean="0"/>
              <a:t>- Теория и методика преподавания математики;</a:t>
            </a:r>
          </a:p>
          <a:p>
            <a:pPr>
              <a:buNone/>
            </a:pPr>
            <a:r>
              <a:rPr lang="ru-RU" dirty="0" smtClean="0"/>
              <a:t>- Специальные подходы и источники информации для обучения математике детей, для которых русский язык не является родным и ограниченно используется в семье и ближайшем окружении.</a:t>
            </a:r>
          </a:p>
          <a:p>
            <a:r>
              <a:rPr lang="ru-RU" b="1" u="sng" dirty="0" smtClean="0"/>
              <a:t>Другие  характеристики</a:t>
            </a:r>
          </a:p>
          <a:p>
            <a:pPr>
              <a:buNone/>
            </a:pPr>
            <a:r>
              <a:rPr lang="ru-RU" dirty="0" smtClean="0"/>
              <a:t>   Соблюдение   правовых,   нравственных   и   этических   норм, требований профессиональной этики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92696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3200" b="1" i="1" dirty="0" smtClean="0"/>
              <a:t>Профессиональные компетенции педагога, </a:t>
            </a:r>
            <a:br>
              <a:rPr lang="ru-RU" sz="3200" b="1" i="1" dirty="0" smtClean="0"/>
            </a:br>
            <a:r>
              <a:rPr lang="ru-RU" sz="3200" b="1" i="1" dirty="0" smtClean="0"/>
              <a:t>отражающие специфику работы по предмету «Русский язык»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922520"/>
          </a:xfrm>
        </p:spPr>
        <p:txBody>
          <a:bodyPr>
            <a:normAutofit fontScale="85000" lnSpcReduction="10000"/>
          </a:bodyPr>
          <a:lstStyle/>
          <a:p>
            <a:r>
              <a:rPr lang="ru-RU" b="1" u="sng" dirty="0" smtClean="0"/>
              <a:t>Трудовые действия</a:t>
            </a:r>
          </a:p>
          <a:p>
            <a:pPr>
              <a:buNone/>
            </a:pPr>
            <a:r>
              <a:rPr lang="ru-RU" dirty="0" smtClean="0"/>
              <a:t>- Обучение    методам    понимания     сообщения:     анализ,  структуризация,         реорганизация,          трансформация, сопоставление    с    другими    сообщениями,     выявление необходимой для анализирующего информации;</a:t>
            </a:r>
          </a:p>
          <a:p>
            <a:pPr>
              <a:buNone/>
            </a:pPr>
            <a:r>
              <a:rPr lang="ru-RU" dirty="0" smtClean="0"/>
              <a:t>- Осуществление   совместно   с   обучающимися   поиска   и обсуждения изменений в языковой  реальности  и  реакции на них  социума,  формирование  у  обучающихся  «чувства меняющегося языка»;</a:t>
            </a:r>
          </a:p>
          <a:p>
            <a:pPr>
              <a:buNone/>
            </a:pPr>
            <a:r>
              <a:rPr lang="ru-RU" dirty="0" smtClean="0"/>
              <a:t>- Использование  совместно   с   обучающимися   источников языковой  информации   для   решения   практических   или познавательных   задач,   в    частности,    этимологической информации,    подчеркивая    отличия    научного    метода изучения  языка  от  так  называемого  "бытового"  подхода ("народной лингвистики");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2" descr="D:\Сетевая\ЕГЭ 2013\герб Е.р.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1000100" cy="1222872"/>
          </a:xfrm>
          <a:prstGeom prst="rect">
            <a:avLst/>
          </a:prstGeom>
          <a:noFill/>
          <a:ln>
            <a:noFill/>
          </a:ln>
          <a:effectLst>
            <a:softEdge rad="31750"/>
          </a:effectLst>
        </p:spPr>
      </p:pic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609329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- Формирование   культуры    диалога    через    организацию устных и письменных дискуссий по проблемам, требующим принятия решений и разрешения конфликтных ситуаций;</a:t>
            </a:r>
          </a:p>
          <a:p>
            <a:pPr>
              <a:buNone/>
            </a:pPr>
            <a:r>
              <a:rPr lang="ru-RU" dirty="0" smtClean="0"/>
              <a:t>- Организация     публичных     выступлений     обучающихся, поощрение их участия в дебатах     на школьных конференциях и других форумах,         включая интернет -форумы и интернет - конференции;</a:t>
            </a:r>
          </a:p>
          <a:p>
            <a:pPr>
              <a:buNone/>
            </a:pPr>
            <a:r>
              <a:rPr lang="ru-RU" dirty="0" smtClean="0"/>
              <a:t>- Формирование установки обучающихся на коммуникацию в максимально    широком    контексте, в том  числе в гипермедиа-формате;</a:t>
            </a:r>
          </a:p>
          <a:p>
            <a:pPr>
              <a:buFontTx/>
              <a:buChar char="-"/>
            </a:pPr>
            <a:r>
              <a:rPr lang="ru-RU" dirty="0" smtClean="0"/>
              <a:t>Стимулирование сообщений обучающихся  о  событии  или объекте  (рассказ  о  поездке,   событии   семейной   жизни, спектакле и т.п.), анализируя  их  структуру,  используемые языковые и изобразительные средства;</a:t>
            </a:r>
          </a:p>
          <a:p>
            <a:pPr>
              <a:buNone/>
            </a:pPr>
            <a:r>
              <a:rPr lang="ru-RU" dirty="0" smtClean="0"/>
              <a:t>- Обсуждение      с      обучающимися      образцов      лучших произведений     художественной     и      научной прозы, журналистики, рекламы и т.п.;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4335760"/>
          </a:xfrm>
        </p:spPr>
        <p:txBody>
          <a:bodyPr>
            <a:normAutofit fontScale="92500" lnSpcReduction="20000"/>
          </a:bodyPr>
          <a:lstStyle/>
          <a:p>
            <a:r>
              <a:rPr lang="ru-RU" b="1" u="sng" dirty="0" smtClean="0"/>
              <a:t>Трудовые действия</a:t>
            </a:r>
          </a:p>
          <a:p>
            <a:pPr>
              <a:buNone/>
            </a:pPr>
            <a:r>
              <a:rPr lang="ru-RU" dirty="0" smtClean="0"/>
              <a:t> - Разработка  и  реализация  программ  учебных   дисциплин   в рамках основной общеобразовательной программы;</a:t>
            </a:r>
          </a:p>
          <a:p>
            <a:pPr>
              <a:buNone/>
            </a:pPr>
            <a:r>
              <a:rPr lang="ru-RU" dirty="0" smtClean="0"/>
              <a:t>- Осуществление       профессиональной       деятельности       в соответствии с требованиями федеральных  государственных образовательных     стандартов     дошкольного,     начального общего, основного общего, среднего общего образования;</a:t>
            </a:r>
          </a:p>
          <a:p>
            <a:pPr>
              <a:buNone/>
            </a:pPr>
            <a:r>
              <a:rPr lang="ru-RU" dirty="0" smtClean="0"/>
              <a:t>- Участие  в  разработке  и   реализации   программы   развития образовательной организации в целях создания безопасной  и комфортной образовательной среды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692696"/>
            <a:ext cx="8208912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Общепедагогическая функция. Обучение</a:t>
            </a:r>
            <a:r>
              <a:rPr lang="ru-RU" sz="3200" b="1" i="1" dirty="0" smtClean="0"/>
              <a:t> </a:t>
            </a:r>
            <a:r>
              <a:rPr lang="ru-RU" sz="2000" b="1" i="1" dirty="0" smtClean="0">
                <a:solidFill>
                  <a:schemeClr val="accent3">
                    <a:lumMod val="50000"/>
                  </a:schemeClr>
                </a:solidFill>
              </a:rPr>
              <a:t>(Личностные качества и профессиональные компетенции, необходимые педагогу для осуществления обучающей деятельности)</a:t>
            </a:r>
            <a:endParaRPr lang="ru-RU" sz="2000" b="1" i="1" dirty="0" smtClean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 algn="ctr"/>
            <a:endParaRPr lang="ru-RU" sz="3200" b="1" i="1" dirty="0">
              <a:solidFill>
                <a:schemeClr val="accent3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5" name="Picture 2" descr="D:\Сетевая\ЕГЭ 2013\герб Е.р.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1000100" cy="1222872"/>
          </a:xfrm>
          <a:prstGeom prst="rect">
            <a:avLst/>
          </a:prstGeom>
          <a:noFill/>
          <a:ln>
            <a:noFill/>
          </a:ln>
          <a:effectLst>
            <a:softEdge rad="31750"/>
          </a:effectLst>
        </p:spPr>
      </p:pic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602128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- Поощрение индивидуального и коллективного литературного творчества обучающихся;</a:t>
            </a:r>
          </a:p>
          <a:p>
            <a:pPr>
              <a:buNone/>
            </a:pPr>
            <a:r>
              <a:rPr lang="ru-RU" dirty="0" smtClean="0"/>
              <a:t>- Поощрение     участия     обучающихся     в      театральных постановках, стимулирование создания ими анимационных и других </a:t>
            </a:r>
            <a:r>
              <a:rPr lang="ru-RU" dirty="0" err="1" smtClean="0"/>
              <a:t>видеопродуктов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- Моделирование  видов  профессиональной   деятельности, где коммуникативная  компетентность  является  основным качеством  работника,  включая  в  нее   заинтересованных обучающихся (издание школьной газеты,  художественного или научного альманаха, организация  школьного  радио  и телевидения, разработка  сценария  театральной постановки или видеофильма и т.д.);</a:t>
            </a:r>
          </a:p>
          <a:p>
            <a:pPr>
              <a:buNone/>
            </a:pPr>
            <a:r>
              <a:rPr lang="ru-RU" dirty="0" smtClean="0"/>
              <a:t>- Формирование   у   обучающихся   умения   применения    в практике  устной  и  письменной  речи  норм  современного литературного русского языка;</a:t>
            </a:r>
          </a:p>
          <a:p>
            <a:pPr>
              <a:buNone/>
            </a:pPr>
            <a:r>
              <a:rPr lang="ru-RU" dirty="0" smtClean="0"/>
              <a:t>- Формирование   у    обучающихся    культуры    ссылок    на источники  опубликования,   цитирования,   сопоставления, диалога  с  автором,  недопущения   нарушения   авторских прав.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 fontScale="92500" lnSpcReduction="10000"/>
          </a:bodyPr>
          <a:lstStyle/>
          <a:p>
            <a:r>
              <a:rPr lang="ru-RU" b="1" u="sng" dirty="0" smtClean="0"/>
              <a:t>Необходимые умения</a:t>
            </a:r>
          </a:p>
          <a:p>
            <a:pPr>
              <a:buNone/>
            </a:pPr>
            <a:r>
              <a:rPr lang="ru-RU" dirty="0" smtClean="0"/>
              <a:t>- Владеть методами и приемами обучения русскому языку, в том числе как не родному;</a:t>
            </a:r>
          </a:p>
          <a:p>
            <a:pPr>
              <a:buNone/>
            </a:pPr>
            <a:r>
              <a:rPr lang="ru-RU" dirty="0" smtClean="0"/>
              <a:t>-Использовать     специальные     коррекционные      приемы обучения  для   детей   с   ограниченными   возможностями здоровья;</a:t>
            </a:r>
          </a:p>
          <a:p>
            <a:pPr>
              <a:buNone/>
            </a:pPr>
            <a:r>
              <a:rPr lang="ru-RU" dirty="0" smtClean="0"/>
              <a:t>- Вести   постоянную   работу   с   семьями   обучающихся   и местным    сообществом     по     формированию     речевой культуры,  фиксируя  различия  местной   и   национальной языковой нормы;</a:t>
            </a:r>
          </a:p>
          <a:p>
            <a:pPr>
              <a:buNone/>
            </a:pPr>
            <a:r>
              <a:rPr lang="ru-RU" dirty="0" smtClean="0"/>
              <a:t>- Проявлять  позитивное  отношение  к  местным   языковым явлениям,          отражающим          культурно-исторические особенности развития региона;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- Проявлять   позитивное   отношение    к    родным    языкам обучающихся;</a:t>
            </a:r>
          </a:p>
          <a:p>
            <a:pPr>
              <a:buNone/>
            </a:pPr>
            <a:r>
              <a:rPr lang="ru-RU" dirty="0" smtClean="0"/>
              <a:t>- Давать   этическую    и    эстетическую    оценку    языковых проявлений в повседневной жизни:  </a:t>
            </a:r>
            <a:r>
              <a:rPr lang="ru-RU" dirty="0" err="1" smtClean="0"/>
              <a:t>интернет-языка</a:t>
            </a:r>
            <a:r>
              <a:rPr lang="ru-RU" dirty="0" smtClean="0"/>
              <a:t>,  языка субкультур, языка СМИ, ненормативной лексики;</a:t>
            </a:r>
          </a:p>
          <a:p>
            <a:pPr>
              <a:buNone/>
            </a:pPr>
            <a:r>
              <a:rPr lang="ru-RU" dirty="0" smtClean="0"/>
              <a:t>- Поощрять формирование эмоциональной и  рациональной потребности обучающихся  в  коммуникации  как  процессе, жизненно необходимом для человека;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>
            <a:normAutofit fontScale="92500" lnSpcReduction="10000"/>
          </a:bodyPr>
          <a:lstStyle/>
          <a:p>
            <a:r>
              <a:rPr lang="ru-RU" b="1" u="sng" dirty="0" smtClean="0"/>
              <a:t>Необходимые знания</a:t>
            </a:r>
          </a:p>
          <a:p>
            <a:pPr>
              <a:buNone/>
            </a:pPr>
            <a:r>
              <a:rPr lang="ru-RU" dirty="0" smtClean="0"/>
              <a:t>- Основы     лингвистической     теории     и     перспективных направлений развития современной лингвистики;</a:t>
            </a:r>
          </a:p>
          <a:p>
            <a:pPr>
              <a:buNone/>
            </a:pPr>
            <a:r>
              <a:rPr lang="ru-RU" dirty="0" smtClean="0"/>
              <a:t>- Представление      о      широком      спектре      приложений лингвистики      и      знание      доступных       обучающимся лингвистических элементов этих приложений;</a:t>
            </a:r>
          </a:p>
          <a:p>
            <a:pPr>
              <a:buNone/>
            </a:pPr>
            <a:r>
              <a:rPr lang="ru-RU" dirty="0" smtClean="0"/>
              <a:t>- Теория и методика преподавания русского языка;</a:t>
            </a:r>
          </a:p>
          <a:p>
            <a:pPr>
              <a:buNone/>
            </a:pPr>
            <a:r>
              <a:rPr lang="ru-RU" dirty="0" smtClean="0"/>
              <a:t>- Контекстная языковая норма;</a:t>
            </a:r>
          </a:p>
          <a:p>
            <a:pPr>
              <a:buNone/>
            </a:pPr>
            <a:r>
              <a:rPr lang="ru-RU" dirty="0" smtClean="0"/>
              <a:t>- Стандартное  общерусское  произношение  и   лексика, их отличия от местной языковой среды</a:t>
            </a:r>
          </a:p>
          <a:p>
            <a:r>
              <a:rPr lang="ru-RU" b="1" u="sng" dirty="0" smtClean="0"/>
              <a:t>Другие  характеристики</a:t>
            </a:r>
          </a:p>
          <a:p>
            <a:pPr>
              <a:buNone/>
            </a:pPr>
            <a:r>
              <a:rPr lang="ru-RU" dirty="0" smtClean="0"/>
              <a:t>   Соблюдение   правовых,   нравственных   и   этических   норм, требований профессиональной этики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764704"/>
            <a:ext cx="8712968" cy="609329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 Планирование и проведение учебных занятий;</a:t>
            </a:r>
          </a:p>
          <a:p>
            <a:pPr>
              <a:buNone/>
            </a:pPr>
            <a:r>
              <a:rPr lang="ru-RU" dirty="0" smtClean="0"/>
              <a:t>- Систематический анализ  эффективности  учебных  занятий  и подходов к обучению;</a:t>
            </a:r>
          </a:p>
          <a:p>
            <a:pPr>
              <a:buNone/>
            </a:pPr>
            <a:r>
              <a:rPr lang="ru-RU" dirty="0" smtClean="0"/>
              <a:t>- Организация,  осуществление   контроля   и   оценки   учебных достижений,   текущих   и   итоговых    результатов    освоения основной образовательной программы обучающимися;</a:t>
            </a:r>
          </a:p>
          <a:p>
            <a:pPr>
              <a:buNone/>
            </a:pPr>
            <a:r>
              <a:rPr lang="ru-RU" dirty="0" smtClean="0"/>
              <a:t>- Формирование универсальных учебных действий;</a:t>
            </a:r>
          </a:p>
          <a:p>
            <a:pPr>
              <a:buNone/>
            </a:pPr>
            <a:r>
              <a:rPr lang="ru-RU" dirty="0" smtClean="0"/>
              <a:t>- Формирование               навыков,               связанных                с информационно-коммуникационными  технологиями  (далее  - ИКТ);</a:t>
            </a:r>
          </a:p>
          <a:p>
            <a:pPr>
              <a:buNone/>
            </a:pPr>
            <a:r>
              <a:rPr lang="ru-RU" dirty="0" smtClean="0"/>
              <a:t>- Формирование мотивации к обучению;</a:t>
            </a:r>
          </a:p>
          <a:p>
            <a:pPr>
              <a:buNone/>
            </a:pPr>
            <a:r>
              <a:rPr lang="ru-RU" dirty="0" smtClean="0"/>
              <a:t>- Объективная    оценка    знаний    обучающихся     на     основе тестирования  и  других  методов  контроля  в  соответствии  с реальными учебными возможностями детей.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904656"/>
          </a:xfrm>
        </p:spPr>
        <p:txBody>
          <a:bodyPr>
            <a:normAutofit/>
          </a:bodyPr>
          <a:lstStyle/>
          <a:p>
            <a:r>
              <a:rPr lang="ru-RU" b="1" u="sng" dirty="0" smtClean="0"/>
              <a:t>Необходимые умения</a:t>
            </a:r>
          </a:p>
          <a:p>
            <a:pPr>
              <a:buNone/>
            </a:pPr>
            <a:r>
              <a:rPr lang="ru-RU" dirty="0" smtClean="0"/>
              <a:t>- Владеть   формами   и   методами   обучения,   в   том    числе  выходящими     за     рамки     учебных     занятий:     проектная деятельность, лабораторные эксперименты, полевая практика и т.п.; </a:t>
            </a:r>
          </a:p>
          <a:p>
            <a:pPr>
              <a:buNone/>
            </a:pPr>
            <a:r>
              <a:rPr lang="ru-RU" dirty="0" smtClean="0"/>
              <a:t>- Объективно   оценивать   знания    обучающихся    на    основе тестирования  и  других  методов  контроля  в  соответствии  с реальными учебными возможностями детей;</a:t>
            </a:r>
          </a:p>
          <a:p>
            <a:pPr>
              <a:buNone/>
            </a:pPr>
            <a:r>
              <a:rPr lang="ru-RU" dirty="0" smtClean="0"/>
              <a:t>- Разрабатывать    (осваивать)    и     применять     современные психолого-педагогические технологии, основанные  на  знании законов   развития   личности   и   поведения   в   реальной    и виртуальной среде;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- Использовать   и   апробировать    специальные    подходы    к обучению  в  целях  включения  в   образовательный   процесс всех обучающихся, в том числе  с  особыми  потребностями  в образовании:     обучающихся,      проявивших      выдающиеся способности;  обучающихся,  для  которых   русский   язык   не является      родным;      обучающихся      с       ограниченными возможностями здоровья;</a:t>
            </a:r>
          </a:p>
          <a:p>
            <a:pPr>
              <a:buNone/>
            </a:pPr>
            <a:r>
              <a:rPr lang="ru-RU" dirty="0" smtClean="0"/>
              <a:t>- Владеть </a:t>
            </a:r>
            <a:r>
              <a:rPr lang="ru-RU" dirty="0" err="1" smtClean="0"/>
              <a:t>ИКТ-компетентностями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smtClean="0"/>
              <a:t>  </a:t>
            </a:r>
            <a:r>
              <a:rPr lang="ru-RU" dirty="0" err="1" smtClean="0"/>
              <a:t>общепользовательская</a:t>
            </a:r>
            <a:r>
              <a:rPr lang="ru-RU" dirty="0" smtClean="0"/>
              <a:t> ИКТ-компетентность;</a:t>
            </a:r>
          </a:p>
          <a:p>
            <a:pPr>
              <a:buNone/>
            </a:pPr>
            <a:r>
              <a:rPr lang="ru-RU" dirty="0" smtClean="0"/>
              <a:t>  общепедагогическая ИКТ-компетентность;</a:t>
            </a:r>
          </a:p>
          <a:p>
            <a:pPr>
              <a:buNone/>
            </a:pPr>
            <a:r>
              <a:rPr lang="ru-RU" dirty="0" smtClean="0"/>
              <a:t>  предметно-педагогическая ИКТ-   компетентность (отражающая   профессиональную ИКТ- компетентность  соответствующей области человеческой  деятельности)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968</TotalTime>
  <Words>4864</Words>
  <Application>Microsoft Office PowerPoint</Application>
  <PresentationFormat>Экран (4:3)</PresentationFormat>
  <Paragraphs>300</Paragraphs>
  <Slides>63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63</vt:i4>
      </vt:variant>
    </vt:vector>
  </HeadingPairs>
  <TitlesOfParts>
    <vt:vector size="64" baseType="lpstr">
      <vt:lpstr>Поток</vt:lpstr>
      <vt:lpstr>МИНИСТЕРСТВО ТРУДА И СОЦИАЛЬНОЙ ЗАЩИТЫ РОССИЙСКОЙ ФЕДЕРАЦИИ ПРИКАЗ от 18 октября 2013 г. N 544н ОБ УТВЕРЖДЕНИИ ПРОФЕССИОНАЛЬНОГО СТАНДАРТА "ПЕДАГОГ (ПЕДАГОГИЧЕСКАЯ ДЕЯТЕЛЬНОСТЬ В СФЕРЕ ДОШКОЛЬНОГО, НАЧАЛЬНОГО ОБЩЕГО, ОСНОВНОГО ОБЩЕГО, СРЕДНЕГО ОБЩЕГО ОБРАЗОВАНИЯ) (ВОСПИТАТЕЛЬ, УЧИТЕЛЬ)"</vt:lpstr>
      <vt:lpstr>Слайд 2</vt:lpstr>
      <vt:lpstr>Слайд 3</vt:lpstr>
      <vt:lpstr>Учитель, воспитатель Содержание профессионального стандарта педагога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Воспитательная деятельность  (Личностные качества и профессиональные компетенции, необходимые педагогу для осуществления воспитательной деятельности)</vt:lpstr>
      <vt:lpstr>Слайд 15</vt:lpstr>
      <vt:lpstr>Слайд 16</vt:lpstr>
      <vt:lpstr>Слайд 17</vt:lpstr>
      <vt:lpstr>Слайд 18</vt:lpstr>
      <vt:lpstr>Слайд 19</vt:lpstr>
      <vt:lpstr>Слайд 20</vt:lpstr>
      <vt:lpstr>Развивающая деятельность  (Личностные качества и профессиональные компетенции, необходимые педагогу для осуществления развивающей деятельности)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Профессиональные компетенции педагога,  отражающие специфику работы в дошкольной организации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Профессиональные компетенции педагога,  отражающие специфику работы в начальной школе</vt:lpstr>
      <vt:lpstr>Слайд 38</vt:lpstr>
      <vt:lpstr>Слайд 39</vt:lpstr>
      <vt:lpstr>Слайд 40</vt:lpstr>
      <vt:lpstr>Профессиональные компетенции педагога,  отражающие специфику работы на уровне основного и среднего общего образования</vt:lpstr>
      <vt:lpstr>Слайд 42</vt:lpstr>
      <vt:lpstr>Слайд 43</vt:lpstr>
      <vt:lpstr>Слайд 44</vt:lpstr>
      <vt:lpstr>Слайд 45</vt:lpstr>
      <vt:lpstr>Слайд 46</vt:lpstr>
      <vt:lpstr>Слайд 47</vt:lpstr>
      <vt:lpstr>Профессиональные компетенции педагога,  отражающие специфику работы по предмету «Математика»</vt:lpstr>
      <vt:lpstr>Слайд 49</vt:lpstr>
      <vt:lpstr>Слайд 50</vt:lpstr>
      <vt:lpstr>Слайд 51</vt:lpstr>
      <vt:lpstr>Слайд 52</vt:lpstr>
      <vt:lpstr>Слайд 53</vt:lpstr>
      <vt:lpstr>Слайд 54</vt:lpstr>
      <vt:lpstr>Слайд 55</vt:lpstr>
      <vt:lpstr>Слайд 56</vt:lpstr>
      <vt:lpstr>Слайд 57</vt:lpstr>
      <vt:lpstr>Профессиональные компетенции педагога,  отражающие специфику работы по предмету «Русский язык»</vt:lpstr>
      <vt:lpstr>Слайд 59</vt:lpstr>
      <vt:lpstr>Слайд 60</vt:lpstr>
      <vt:lpstr>Слайд 61</vt:lpstr>
      <vt:lpstr>Слайд 62</vt:lpstr>
      <vt:lpstr>Слайд 63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ТРУДА И СОЦИАЛЬНОЙ ЗАЩИТЫ РОССИЙСКОЙ ФЕДЕРАЦИИ ПРИКАЗ от 18 октября 2013 г. N 544н ОБ УТВЕРЖДЕНИИ ПРОФЕССИОНАЛЬНОГО СТАНДАРТА "ПЕДАГОГ (ПЕДАГОГИЧЕСКАЯ ДЕЯТЕЛЬНОСТЬ В СФЕРЕ ДОШКОЛЬНОГО, НАЧАЛЬНОГО ОБЩЕГО, ОСНОВНОГО ОБЩЕГО, СРЕДНЕГО ОБЩЕГО ОБРАЗОВАНИЯ) (ВОСПИТАТЕЛЬ, УЧИТЕЛЬ)"</dc:title>
  <dc:creator>322</dc:creator>
  <cp:lastModifiedBy>322</cp:lastModifiedBy>
  <cp:revision>178</cp:revision>
  <dcterms:created xsi:type="dcterms:W3CDTF">2014-07-31T12:45:14Z</dcterms:created>
  <dcterms:modified xsi:type="dcterms:W3CDTF">2014-08-13T05:44:29Z</dcterms:modified>
</cp:coreProperties>
</file>