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66" r:id="rId16"/>
    <p:sldId id="283" r:id="rId17"/>
    <p:sldId id="277" r:id="rId18"/>
    <p:sldId id="278" r:id="rId19"/>
    <p:sldId id="276" r:id="rId20"/>
    <p:sldId id="274" r:id="rId21"/>
    <p:sldId id="275" r:id="rId22"/>
    <p:sldId id="279" r:id="rId23"/>
    <p:sldId id="281" r:id="rId24"/>
    <p:sldId id="282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75D-44F4-4237-A006-B656B62D24A1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BDB6-E108-45B8-AD56-14F1ADE49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75D-44F4-4237-A006-B656B62D24A1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BDB6-E108-45B8-AD56-14F1ADE49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75D-44F4-4237-A006-B656B62D24A1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BDB6-E108-45B8-AD56-14F1ADE49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75D-44F4-4237-A006-B656B62D24A1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BDB6-E108-45B8-AD56-14F1ADE49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75D-44F4-4237-A006-B656B62D24A1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BDB6-E108-45B8-AD56-14F1ADE49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75D-44F4-4237-A006-B656B62D24A1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BDB6-E108-45B8-AD56-14F1ADE49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75D-44F4-4237-A006-B656B62D24A1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BDB6-E108-45B8-AD56-14F1ADE49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75D-44F4-4237-A006-B656B62D24A1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BDB6-E108-45B8-AD56-14F1ADE49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75D-44F4-4237-A006-B656B62D24A1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BDB6-E108-45B8-AD56-14F1ADE49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75D-44F4-4237-A006-B656B62D24A1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BDB6-E108-45B8-AD56-14F1ADE49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A75D-44F4-4237-A006-B656B62D24A1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BDB6-E108-45B8-AD56-14F1ADE49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8A75D-44F4-4237-A006-B656B62D24A1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ABDB6-E108-45B8-AD56-14F1ADE49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ioco.ru/%D0%BF%D1%80%D0%B8%D0%BC%D0%B5%D1%80%D1%8B-%D0%B7%D0%B0%D0%B4%D0%B0%D1%87-pis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564904"/>
            <a:ext cx="6696744" cy="1470025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Общероссийские исследования по модели </a:t>
            </a: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PISA</a:t>
            </a:r>
            <a:r>
              <a:rPr lang="ru-RU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</a:br>
            <a:r>
              <a:rPr lang="ru-RU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</a:br>
            <a:endParaRPr lang="ru-RU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445224"/>
            <a:ext cx="6400800" cy="105767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cs typeface="Aharoni" pitchFamily="2" charset="-79"/>
              </a:rPr>
              <a:t>24 октября 2019 года</a:t>
            </a:r>
          </a:p>
          <a:p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  <a:cs typeface="Aharoni" pitchFamily="2" charset="-79"/>
              </a:rPr>
              <a:t>г.Ейск</a:t>
            </a:r>
            <a:endParaRPr lang="ru-RU" b="1" i="1" dirty="0">
              <a:solidFill>
                <a:schemeClr val="bg1">
                  <a:lumMod val="50000"/>
                </a:schemeClr>
              </a:solidFill>
              <a:cs typeface="Aharoni" pitchFamily="2" charset="-79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8146" t="20127" r="74840" b="58263"/>
          <a:stretch>
            <a:fillRect/>
          </a:stretch>
        </p:blipFill>
        <p:spPr bwMode="auto">
          <a:xfrm>
            <a:off x="7956376" y="116632"/>
            <a:ext cx="936104" cy="10081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Критерии оценивания задания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634" t="26088" r="6725" b="30955"/>
          <a:stretch>
            <a:fillRect/>
          </a:stretch>
        </p:blipFill>
        <p:spPr bwMode="auto">
          <a:xfrm>
            <a:off x="251520" y="1700808"/>
            <a:ext cx="87849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Пример задания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30" t="13518" r="7923" b="8113"/>
          <a:stretch>
            <a:fillRect/>
          </a:stretch>
        </p:blipFill>
        <p:spPr bwMode="auto">
          <a:xfrm>
            <a:off x="611560" y="871194"/>
            <a:ext cx="7560840" cy="599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Критерии оценивания задания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569" t="34512" r="5841" b="19949"/>
          <a:stretch>
            <a:fillRect/>
          </a:stretch>
        </p:blipFill>
        <p:spPr bwMode="auto">
          <a:xfrm>
            <a:off x="124959" y="1772816"/>
            <a:ext cx="860168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Пример задания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579" t="13989" r="6334" b="10563"/>
          <a:stretch>
            <a:fillRect/>
          </a:stretch>
        </p:blipFill>
        <p:spPr bwMode="auto">
          <a:xfrm>
            <a:off x="282298" y="808314"/>
            <a:ext cx="8250142" cy="604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Критерии оценивания задания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6537" t="38109" r="5501" b="24977"/>
          <a:stretch>
            <a:fillRect/>
          </a:stretch>
        </p:blipFill>
        <p:spPr bwMode="auto">
          <a:xfrm>
            <a:off x="683568" y="1988840"/>
            <a:ext cx="7776864" cy="294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Пример задания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32859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Задание 639 </a:t>
            </a:r>
            <a:r>
              <a:rPr lang="ru-RU" b="1" dirty="0" smtClean="0"/>
              <a:t>«Голубая» электростанция </a:t>
            </a:r>
          </a:p>
          <a:p>
            <a:pPr marL="514350" indent="-514350">
              <a:buNone/>
            </a:pPr>
            <a:r>
              <a:rPr lang="ru-RU" b="1" dirty="0" smtClean="0"/>
              <a:t>Обзор задания 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None/>
            </a:pPr>
            <a:r>
              <a:rPr lang="ru-RU" dirty="0" smtClean="0"/>
              <a:t>	Задание  фокусируется на  работе  электростанции,  в которой  используется  разница в концентрации соли между солёной и пресной водой для выработки электроэнергии. </a:t>
            </a:r>
            <a:r>
              <a:rPr lang="ru-RU" dirty="0" err="1" smtClean="0"/>
              <a:t>Стимульный</a:t>
            </a:r>
            <a:r>
              <a:rPr lang="ru-RU" dirty="0" smtClean="0"/>
              <a:t> материал включает в себя текст, описывающий этот процесс,  и анимацию, показывающую движение воды через  электростанцию  и прохождение молекул воды через полупроницаемую мембрану.   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Пример задания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07" t="19724" r="7998" b="16636"/>
          <a:stretch>
            <a:fillRect/>
          </a:stretch>
        </p:blipFill>
        <p:spPr bwMode="auto">
          <a:xfrm>
            <a:off x="395536" y="930689"/>
            <a:ext cx="8424936" cy="571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Пример задания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30" t="17572" r="7923" b="10815"/>
          <a:stretch>
            <a:fillRect/>
          </a:stretch>
        </p:blipFill>
        <p:spPr bwMode="auto">
          <a:xfrm>
            <a:off x="129242" y="558951"/>
            <a:ext cx="8187173" cy="611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Критерии оценивания задания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089" t="37225" r="4179" b="23000"/>
          <a:stretch>
            <a:fillRect/>
          </a:stretch>
        </p:blipFill>
        <p:spPr bwMode="auto">
          <a:xfrm>
            <a:off x="323527" y="1844824"/>
            <a:ext cx="861215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Пример задания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32859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Задание CS644 </a:t>
            </a:r>
            <a:r>
              <a:rPr lang="ru-RU" b="1" dirty="0" smtClean="0"/>
              <a:t>Вулканические извержения </a:t>
            </a:r>
          </a:p>
          <a:p>
            <a:pPr marL="514350" indent="-514350">
              <a:buNone/>
            </a:pPr>
            <a:r>
              <a:rPr lang="ru-RU" b="1" dirty="0" smtClean="0"/>
              <a:t>Обзор задания </a:t>
            </a:r>
          </a:p>
          <a:p>
            <a:pPr marL="514350" indent="-514350">
              <a:buNone/>
            </a:pPr>
            <a:r>
              <a:rPr lang="ru-RU" b="1" dirty="0" smtClean="0"/>
              <a:t>	</a:t>
            </a:r>
            <a:r>
              <a:rPr lang="ru-RU" dirty="0" smtClean="0"/>
              <a:t>Это задание фокусируется на  характере  распределении  вулканов и воздействии вулканических  извержений на климат и атмосферу. </a:t>
            </a:r>
            <a:r>
              <a:rPr lang="ru-RU" dirty="0" err="1" smtClean="0"/>
              <a:t>Стимульные</a:t>
            </a:r>
            <a:r>
              <a:rPr lang="ru-RU" dirty="0" smtClean="0"/>
              <a:t> материалы включают карту, показывающую расположение вулканов и землетрясений по всему миру, и графики, иллюстрирующие влияние на вулканические извержения количества солнечной радиации, достигающей поверхности Земли, и концентрации углекислого газа в атмосфере.   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Общероссийские исследования по модели </a:t>
            </a:r>
            <a:r>
              <a:rPr lang="en-US" b="1" dirty="0" smtClean="0"/>
              <a:t>PISA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056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Открытые задания </a:t>
            </a:r>
            <a:r>
              <a:rPr lang="en-US" b="1" dirty="0" smtClean="0"/>
              <a:t>PISA</a:t>
            </a:r>
            <a:r>
              <a:rPr lang="ru-RU" b="1" dirty="0" smtClean="0"/>
              <a:t> на сайте ФИОКО: </a:t>
            </a:r>
            <a:r>
              <a:rPr lang="en-US" dirty="0" smtClean="0">
                <a:hlinkClick r:id="rId2"/>
              </a:rPr>
              <a:t>https://fioco.ru/%D0%BF%D1%80%D0%B8%D0%BC%D0%B5%D1%80%D1%8B-%D0%B7%D0%B0%D0%B4%D0%B0%D1%87-pisa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Исследование </a:t>
            </a:r>
            <a:r>
              <a:rPr lang="en-US" dirty="0" smtClean="0"/>
              <a:t>PISA </a:t>
            </a:r>
            <a:r>
              <a:rPr lang="ru-RU" dirty="0" smtClean="0"/>
              <a:t>проводится в компьютерной форме.</a:t>
            </a:r>
          </a:p>
          <a:p>
            <a:r>
              <a:rPr lang="ru-RU" dirty="0" smtClean="0"/>
              <a:t>Основной областью для оценки является естественнонаучная грамотность.</a:t>
            </a:r>
          </a:p>
          <a:p>
            <a:r>
              <a:rPr lang="ru-RU" dirty="0" smtClean="0"/>
              <a:t>Исследование </a:t>
            </a:r>
            <a:r>
              <a:rPr lang="en-US" dirty="0" smtClean="0"/>
              <a:t>PISA</a:t>
            </a:r>
            <a:r>
              <a:rPr lang="ru-RU" dirty="0" smtClean="0"/>
              <a:t> содержит стандартные и интерактивные задания.</a:t>
            </a:r>
          </a:p>
          <a:p>
            <a:pPr>
              <a:buNone/>
            </a:pPr>
            <a:r>
              <a:rPr lang="ru-RU" b="1" dirty="0" smtClean="0"/>
              <a:t>	Стандартные задания: </a:t>
            </a:r>
            <a:r>
              <a:rPr lang="ru-RU" dirty="0" smtClean="0"/>
              <a:t> традиционные для предыдущих циклов исследования PISA  задания на бумажных носителях (но переведенные в формат компьютерного тестирования), в которых представлена проблема в тексте,  включающем  графики, таблицы и приводятся вопросы, связанные с ними. 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Интерактивные задания  </a:t>
            </a:r>
            <a:r>
              <a:rPr lang="ru-RU" dirty="0" smtClean="0"/>
              <a:t>(для компьютерного тестирования):  задания, которые включают интерактивный  материал  в виде компьютерной симуляции  и связанные с ним вопросы.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Пример задания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30" t="13518" r="7923" b="14869"/>
          <a:stretch>
            <a:fillRect/>
          </a:stretch>
        </p:blipFill>
        <p:spPr bwMode="auto">
          <a:xfrm>
            <a:off x="323527" y="1196752"/>
            <a:ext cx="7635565" cy="569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Критерии оценивания задания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634" t="32452" r="6725" b="27773"/>
          <a:stretch>
            <a:fillRect/>
          </a:stretch>
        </p:blipFill>
        <p:spPr bwMode="auto">
          <a:xfrm>
            <a:off x="251520" y="1628800"/>
            <a:ext cx="86092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Пример задания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Задание 623 </a:t>
            </a:r>
            <a:r>
              <a:rPr lang="ru-RU" b="1" dirty="0" smtClean="0"/>
              <a:t>Бег в жаркую погоду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Обзор задания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	Задание  представляет научное исследование терморегуляции с использованием симуляции, позволяющей учащимся манипулировать температурой воздуха и уровнем влажности воздуха, с которыми сталкиваются бегуны на длинные дистанции, а также тем, пьёт или нет бегун воду. Учащийся выбирает температуру воздуха, влажность воздуха и пьёт ли бегун воду  (да/нет).  После выполнения симуляции  отображаются  данные об объеме  пота бегуна, потере им  воды и температуре  тела.  Условия,  вызывающие обезвоживание или тепловой удар (т.е. опасности для здоровья), выделены на экране.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Пример задания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531" t="12589" r="8573" b="17433"/>
          <a:stretch>
            <a:fillRect/>
          </a:stretch>
        </p:blipFill>
        <p:spPr bwMode="auto">
          <a:xfrm>
            <a:off x="683568" y="764704"/>
            <a:ext cx="769909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Пример задания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802" t="15616" r="6855" b="10583"/>
          <a:stretch>
            <a:fillRect/>
          </a:stretch>
        </p:blipFill>
        <p:spPr bwMode="auto">
          <a:xfrm>
            <a:off x="395536" y="813753"/>
            <a:ext cx="8020251" cy="604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Критерии оценивания задания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089" t="21315" r="4179" b="24591"/>
          <a:stretch>
            <a:fillRect/>
          </a:stretch>
        </p:blipFill>
        <p:spPr bwMode="auto">
          <a:xfrm>
            <a:off x="418833" y="1844824"/>
            <a:ext cx="770909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Виды деятельности в рамках исследования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Научное объяснение явлений:</a:t>
            </a:r>
          </a:p>
          <a:p>
            <a:pPr marL="514350" indent="-514350">
              <a:buNone/>
            </a:pPr>
            <a:r>
              <a:rPr lang="ru-RU" dirty="0" smtClean="0"/>
              <a:t>	</a:t>
            </a:r>
            <a:r>
              <a:rPr lang="ru-RU" b="1" i="1" dirty="0" smtClean="0"/>
              <a:t>Распознавание,  выдвижение  и оценка  объяснений  для природных и техногенных явлений, что включает способности: </a:t>
            </a:r>
          </a:p>
          <a:p>
            <a:pPr marL="514350" indent="-514350"/>
            <a:r>
              <a:rPr lang="ru-RU" dirty="0" smtClean="0"/>
              <a:t>вспомнить и применить соответствующие  естественнонаучные знания;  </a:t>
            </a:r>
          </a:p>
          <a:p>
            <a:pPr marL="514350" indent="-514350"/>
            <a:r>
              <a:rPr lang="ru-RU" dirty="0" smtClean="0"/>
              <a:t>распознавать, использовать и  создавать  объяснительные модели и представления; </a:t>
            </a:r>
          </a:p>
          <a:p>
            <a:pPr marL="514350" indent="-514350"/>
            <a:r>
              <a:rPr lang="ru-RU" dirty="0" smtClean="0"/>
              <a:t>сделать и подтвердить соответствующие прогнозы; </a:t>
            </a:r>
          </a:p>
          <a:p>
            <a:pPr marL="514350" indent="-514350"/>
            <a:r>
              <a:rPr lang="ru-RU" dirty="0" smtClean="0"/>
              <a:t>предложить объяснительные гипотезы; </a:t>
            </a:r>
          </a:p>
          <a:p>
            <a:pPr marL="514350" indent="-514350"/>
            <a:r>
              <a:rPr lang="ru-RU" dirty="0" smtClean="0"/>
              <a:t>объяснить потенциальные  применения  естественнонаучного знания для общества.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Виды деятельности в рамках исследования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 startAt="2"/>
            </a:pPr>
            <a:r>
              <a:rPr lang="ru-RU" b="1" dirty="0" smtClean="0">
                <a:solidFill>
                  <a:srgbClr val="FF0000"/>
                </a:solidFill>
              </a:rPr>
              <a:t>Применение методов естественнонаучного исследования </a:t>
            </a:r>
            <a:r>
              <a:rPr lang="ru-RU" b="1" i="1" dirty="0" smtClean="0"/>
              <a:t>Описание  и оценка  научных  исследований,  предложение  научных способов решения вопросов, что включает способности: </a:t>
            </a:r>
          </a:p>
          <a:p>
            <a:pPr marL="514350" indent="-514350"/>
            <a:r>
              <a:rPr lang="ru-RU" dirty="0" smtClean="0"/>
              <a:t>распознавать  вопрос, исследуемый в данной естественнонаучной работе;  </a:t>
            </a:r>
          </a:p>
          <a:p>
            <a:pPr marL="514350" indent="-514350"/>
            <a:r>
              <a:rPr lang="ru-RU" dirty="0" smtClean="0"/>
              <a:t>различать вопросы, которые возможно  естественнонаучно исследовать;  </a:t>
            </a:r>
          </a:p>
          <a:p>
            <a:pPr marL="514350" indent="-514350"/>
            <a:r>
              <a:rPr lang="ru-RU" dirty="0" smtClean="0"/>
              <a:t>предложить способ научного исследования данного вопроса;  </a:t>
            </a:r>
          </a:p>
          <a:p>
            <a:pPr marL="514350" indent="-514350"/>
            <a:r>
              <a:rPr lang="ru-RU" dirty="0" smtClean="0"/>
              <a:t>оценить  с научной точки зрения предлагаемые  способы изучения данного вопроса; </a:t>
            </a:r>
          </a:p>
          <a:p>
            <a:pPr marL="514350" indent="-514350"/>
            <a:r>
              <a:rPr lang="ru-RU" dirty="0" smtClean="0"/>
              <a:t>описать и оценить  способы,  которые используют учёные, чтобы обеспечить надёжность данных и достоверность объяснений.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Виды деятельности в рамках исследования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96855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 startAt="3"/>
            </a:pPr>
            <a:r>
              <a:rPr lang="ru-RU" b="1" dirty="0" smtClean="0">
                <a:solidFill>
                  <a:srgbClr val="FF0000"/>
                </a:solidFill>
              </a:rPr>
              <a:t>Интерпретация данных и использование научных доказательств для получения выводов </a:t>
            </a:r>
          </a:p>
          <a:p>
            <a:pPr marL="514350" indent="-514350">
              <a:buNone/>
            </a:pPr>
            <a:r>
              <a:rPr lang="ru-RU" dirty="0" smtClean="0"/>
              <a:t>	</a:t>
            </a:r>
            <a:r>
              <a:rPr lang="ru-RU" b="1" i="1" dirty="0" smtClean="0"/>
              <a:t>Анализ и оценка  научной  информации, утверждений  и аргументов  и получение выводов, что включает способности: </a:t>
            </a:r>
          </a:p>
          <a:p>
            <a:pPr marL="514350" indent="-514350"/>
            <a:r>
              <a:rPr lang="ru-RU" dirty="0" smtClean="0"/>
              <a:t>преобразовать одну форму представления данных в другую;  </a:t>
            </a:r>
          </a:p>
          <a:p>
            <a:pPr marL="514350" indent="-514350"/>
            <a:r>
              <a:rPr lang="ru-RU" dirty="0" smtClean="0"/>
              <a:t>анализировать,  интерпретировать данные  и делать соответствующие выводы;  </a:t>
            </a:r>
          </a:p>
          <a:p>
            <a:pPr marL="514350" indent="-514350"/>
            <a:r>
              <a:rPr lang="ru-RU" dirty="0" smtClean="0"/>
              <a:t>распознавать  допущения, доказательства и рассуждения в научных текстах; </a:t>
            </a:r>
          </a:p>
          <a:p>
            <a:pPr marL="514350" indent="-514350"/>
            <a:r>
              <a:rPr lang="ru-RU" dirty="0" smtClean="0"/>
              <a:t>отличать аргументы, которые основаны на научных доказательствах, от аргументов, основанных на других соображениях; </a:t>
            </a:r>
          </a:p>
          <a:p>
            <a:pPr marL="514350" indent="-514350"/>
            <a:r>
              <a:rPr lang="ru-RU" dirty="0" smtClean="0"/>
              <a:t>оценивать научные аргументы и доказательства из различных </a:t>
            </a:r>
          </a:p>
          <a:p>
            <a:pPr marL="514350" indent="-514350"/>
            <a:r>
              <a:rPr lang="ru-RU" dirty="0" smtClean="0"/>
              <a:t>источников (например, газета, интернет, журналы).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Материал, на котором демонстрируются компетенции в рамках исследования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1916832"/>
            <a:ext cx="8363272" cy="468052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	</a:t>
            </a:r>
            <a:r>
              <a:rPr lang="ru-RU" b="1" i="1" dirty="0" smtClean="0"/>
              <a:t>Учащиеся могут демонстрировать компетенции на материале научного знания трех следующих типов:  </a:t>
            </a:r>
          </a:p>
          <a:p>
            <a:pPr marL="514350" indent="-514350"/>
            <a:r>
              <a:rPr lang="ru-RU" dirty="0" smtClean="0"/>
              <a:t>знание содержания, знание научного содержания, относящегося к физическим системам (физика и химия), живым  системам (биология) и наукам о Земле и Вселенной (география, геология, астрономия).  </a:t>
            </a:r>
          </a:p>
          <a:p>
            <a:pPr marL="514350" indent="-514350"/>
            <a:r>
              <a:rPr lang="ru-RU" dirty="0" smtClean="0"/>
              <a:t>знание процедуры,  знание разнообразных  методов, используемых для получения научного знания, а также стандартных исследовательских процедур.   </a:t>
            </a:r>
          </a:p>
          <a:p>
            <a:pPr marL="514350" indent="-514350"/>
            <a:r>
              <a:rPr lang="ru-RU" dirty="0" err="1" smtClean="0"/>
              <a:t>эпистемологическое</a:t>
            </a:r>
            <a:r>
              <a:rPr lang="ru-RU" dirty="0" smtClean="0"/>
              <a:t> знание, знание о том, как наши научные представления становятся следствием нашего понимания возможностей научных методов исследования, их обоснования, а также смысла таких понятий, как теория, гипотеза и наблюдение.  </a:t>
            </a:r>
            <a:r>
              <a:rPr lang="ru-RU" b="1" i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Когнитивные уровни в исследовании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1916832"/>
            <a:ext cx="8363272" cy="468052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Низкий  </a:t>
            </a:r>
          </a:p>
          <a:p>
            <a:pPr marL="514350" indent="-514350"/>
            <a:r>
              <a:rPr lang="ru-RU" dirty="0" smtClean="0"/>
              <a:t>Выполнять  одношаговую процедуру, например, распознавать факты,  термины, принципы  или понятия,  или найти единственную точку, содержащую  информацию,  на графике или в таблице.  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Средний</a:t>
            </a:r>
            <a:r>
              <a:rPr lang="ru-RU" dirty="0" smtClean="0"/>
              <a:t> </a:t>
            </a:r>
          </a:p>
          <a:p>
            <a:pPr marL="514350" indent="-514350"/>
            <a:r>
              <a:rPr lang="ru-RU" dirty="0" smtClean="0"/>
              <a:t>Использовать  и применять понятийное  знание  для  описания  или объяснения явлений, выбирать соответствующие процедуры,  предполагающие  два  шага  или более, </a:t>
            </a:r>
          </a:p>
          <a:p>
            <a:pPr marL="514350" indent="-514350"/>
            <a:r>
              <a:rPr lang="ru-RU" dirty="0" smtClean="0"/>
              <a:t>интерпретировать или использовать простые наборы данных в виде таблиц или графиков. 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Высокий</a:t>
            </a:r>
            <a:r>
              <a:rPr lang="ru-RU" dirty="0" smtClean="0"/>
              <a:t>  </a:t>
            </a:r>
          </a:p>
          <a:p>
            <a:pPr marL="514350" indent="-514350"/>
            <a:r>
              <a:rPr lang="ru-RU" dirty="0" smtClean="0"/>
              <a:t>Анализировать сложную информацию или данные,  обобщать  или оценивать доказательства, обосновывать, формулировать выводы, учитывая  разные  источники информации, разрабатывать  план или последовательность  шагов,  ведущих  к  решению проблемы.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Пример задания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32859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Задание CS613 </a:t>
            </a:r>
            <a:r>
              <a:rPr lang="ru-RU" b="1" dirty="0" smtClean="0"/>
              <a:t>Ископаемые виды топлива </a:t>
            </a:r>
          </a:p>
          <a:p>
            <a:pPr marL="514350" indent="-514350">
              <a:buNone/>
            </a:pPr>
            <a:r>
              <a:rPr lang="ru-RU" b="1" dirty="0" smtClean="0"/>
              <a:t>Обзор задания  </a:t>
            </a:r>
          </a:p>
          <a:p>
            <a:pPr marL="514350" indent="-514350">
              <a:buNone/>
            </a:pPr>
            <a:r>
              <a:rPr lang="ru-RU" dirty="0" smtClean="0"/>
              <a:t>	Задание исследует  связь между сжиганием ископаемых  видов  топлива и уровнем CO2 в атмосфере.  </a:t>
            </a:r>
            <a:r>
              <a:rPr lang="ru-RU" dirty="0" err="1" smtClean="0"/>
              <a:t>Стимульный</a:t>
            </a:r>
            <a:r>
              <a:rPr lang="ru-RU" dirty="0" smtClean="0"/>
              <a:t> материал включает схему, иллюстрирующую углеродные  циклы в окружающей среде;  короткий  текст, описывающий стратегии снижения количества CO2,  выбрасываемого в атмосферу;  таблицу, сравнивающую характеристики этанола и нефти, когда они используются как топливо;  график, иллюстрирующий результаты математической модели,  которая рассчитывает  улавливание и хранение углерода на трёх различных глубинах океана.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Пример задания </a:t>
            </a:r>
            <a:r>
              <a:rPr lang="en-US" b="1" dirty="0" smtClean="0"/>
              <a:t>PISA</a:t>
            </a:r>
            <a:r>
              <a:rPr lang="ru-RU" b="1" dirty="0" smtClean="0"/>
              <a:t>: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118" t="20140" r="9004" b="28380"/>
          <a:stretch>
            <a:fillRect/>
          </a:stretch>
        </p:blipFill>
        <p:spPr bwMode="auto">
          <a:xfrm>
            <a:off x="0" y="1340768"/>
            <a:ext cx="9118020" cy="540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381</Words>
  <Application>Microsoft Office PowerPoint</Application>
  <PresentationFormat>Экран (4:3)</PresentationFormat>
  <Paragraphs>82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Общероссийские исследования по модели PISA  </vt:lpstr>
      <vt:lpstr>Общероссийские исследования по модели PISA</vt:lpstr>
      <vt:lpstr>Виды деятельности в рамках исследования PISA:</vt:lpstr>
      <vt:lpstr>Виды деятельности в рамках исследования PISA:</vt:lpstr>
      <vt:lpstr>Виды деятельности в рамках исследования PISA:</vt:lpstr>
      <vt:lpstr>Материал, на котором демонстрируются компетенции в рамках исследования PISA:</vt:lpstr>
      <vt:lpstr>Когнитивные уровни в исследовании PISA:</vt:lpstr>
      <vt:lpstr>Пример задания PISA:</vt:lpstr>
      <vt:lpstr>Пример задания PISA:</vt:lpstr>
      <vt:lpstr>Критерии оценивания задания PISA:</vt:lpstr>
      <vt:lpstr>Пример задания PISA:</vt:lpstr>
      <vt:lpstr>Критерии оценивания задания PISA:</vt:lpstr>
      <vt:lpstr>Пример задания PISA:</vt:lpstr>
      <vt:lpstr>Критерии оценивания задания PISA:</vt:lpstr>
      <vt:lpstr>Пример задания PISA:</vt:lpstr>
      <vt:lpstr>Пример задания PISA:</vt:lpstr>
      <vt:lpstr>Пример задания PISA:</vt:lpstr>
      <vt:lpstr>Критерии оценивания задания PISA:</vt:lpstr>
      <vt:lpstr>Пример задания PISA:</vt:lpstr>
      <vt:lpstr>Пример задания PISA:</vt:lpstr>
      <vt:lpstr>Критерии оценивания задания PISA:</vt:lpstr>
      <vt:lpstr>Пример задания PISA:</vt:lpstr>
      <vt:lpstr>Пример задания PISA:</vt:lpstr>
      <vt:lpstr>Пример задания PISA:</vt:lpstr>
      <vt:lpstr>Критерии оценивания задания PISA: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Межрайонная научно-практическая конференция «Организация проектной и исследовательской деятельности обучающихся»</dc:title>
  <dc:creator>user-01</dc:creator>
  <cp:lastModifiedBy>user-01</cp:lastModifiedBy>
  <cp:revision>62</cp:revision>
  <dcterms:created xsi:type="dcterms:W3CDTF">2019-10-10T14:45:33Z</dcterms:created>
  <dcterms:modified xsi:type="dcterms:W3CDTF">2019-11-13T15:44:27Z</dcterms:modified>
</cp:coreProperties>
</file>